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21"/>
  </p:notesMasterIdLst>
  <p:handoutMasterIdLst>
    <p:handoutMasterId r:id="rId22"/>
  </p:handoutMasterIdLst>
  <p:sldIdLst>
    <p:sldId id="259" r:id="rId2"/>
    <p:sldId id="283" r:id="rId3"/>
    <p:sldId id="299" r:id="rId4"/>
    <p:sldId id="313" r:id="rId5"/>
    <p:sldId id="314" r:id="rId6"/>
    <p:sldId id="315" r:id="rId7"/>
    <p:sldId id="316" r:id="rId8"/>
    <p:sldId id="317" r:id="rId9"/>
    <p:sldId id="297" r:id="rId10"/>
    <p:sldId id="318" r:id="rId11"/>
    <p:sldId id="312" r:id="rId12"/>
    <p:sldId id="319" r:id="rId13"/>
    <p:sldId id="320" r:id="rId14"/>
    <p:sldId id="326" r:id="rId15"/>
    <p:sldId id="322" r:id="rId16"/>
    <p:sldId id="323" r:id="rId17"/>
    <p:sldId id="324" r:id="rId18"/>
    <p:sldId id="270" r:id="rId19"/>
    <p:sldId id="32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933C"/>
    <a:srgbClr val="2E75B6"/>
    <a:srgbClr val="FFE23C"/>
    <a:srgbClr val="FFFF00"/>
    <a:srgbClr val="75CFE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9" autoAdjust="0"/>
    <p:restoredTop sz="74412" autoAdjust="0"/>
  </p:normalViewPr>
  <p:slideViewPr>
    <p:cSldViewPr snapToGrid="0">
      <p:cViewPr varScale="1">
        <p:scale>
          <a:sx n="53" d="100"/>
          <a:sy n="53" d="100"/>
        </p:scale>
        <p:origin x="1481" y="36"/>
      </p:cViewPr>
      <p:guideLst>
        <p:guide orient="horz" pos="2160"/>
        <p:guide pos="2880"/>
      </p:guideLst>
    </p:cSldViewPr>
  </p:slideViewPr>
  <p:notesTextViewPr>
    <p:cViewPr>
      <p:scale>
        <a:sx n="1" d="1"/>
        <a:sy n="1" d="1"/>
      </p:scale>
      <p:origin x="0" y="0"/>
    </p:cViewPr>
  </p:notesTextViewPr>
  <p:notesViewPr>
    <p:cSldViewPr snapToGrid="0">
      <p:cViewPr varScale="1">
        <p:scale>
          <a:sx n="68" d="100"/>
          <a:sy n="68" d="100"/>
        </p:scale>
        <p:origin x="3101"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1EFDAD8-A545-45DC-A60E-1694996FD381}"/>
    <pc:docChg chg="modSld">
      <pc:chgData name="" userId="" providerId="" clId="Web-{51EFDAD8-A545-45DC-A60E-1694996FD381}" dt="2019-03-19T12:39:16.115" v="3" actId="20577"/>
      <pc:docMkLst>
        <pc:docMk/>
      </pc:docMkLst>
      <pc:sldChg chg="modSp">
        <pc:chgData name="" userId="" providerId="" clId="Web-{51EFDAD8-A545-45DC-A60E-1694996FD381}" dt="2019-03-19T12:39:16.115" v="3" actId="20577"/>
        <pc:sldMkLst>
          <pc:docMk/>
          <pc:sldMk cId="652626596" sldId="317"/>
        </pc:sldMkLst>
        <pc:spChg chg="mod">
          <ac:chgData name="" userId="" providerId="" clId="Web-{51EFDAD8-A545-45DC-A60E-1694996FD381}" dt="2019-03-19T12:39:10.146" v="0" actId="20577"/>
          <ac:spMkLst>
            <pc:docMk/>
            <pc:sldMk cId="652626596" sldId="317"/>
            <ac:spMk id="8" creationId="{00000000-0000-0000-0000-000000000000}"/>
          </ac:spMkLst>
        </pc:spChg>
        <pc:spChg chg="mod">
          <ac:chgData name="" userId="" providerId="" clId="Web-{51EFDAD8-A545-45DC-A60E-1694996FD381}" dt="2019-03-19T12:39:16.115" v="3" actId="20577"/>
          <ac:spMkLst>
            <pc:docMk/>
            <pc:sldMk cId="652626596" sldId="317"/>
            <ac:spMk id="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1093611" y="219769"/>
            <a:ext cx="4618567" cy="584775"/>
          </a:xfrm>
          <a:prstGeom prst="rect">
            <a:avLst/>
          </a:prstGeom>
        </p:spPr>
        <p:txBody>
          <a:bodyPr wrap="square">
            <a:spAutoFit/>
          </a:bodyPr>
          <a:lstStyle/>
          <a:p>
            <a:r>
              <a:rPr lang="en-US" altLang="en-US" sz="1600" b="1" dirty="0" smtClean="0">
                <a:latin typeface="Cambria" panose="02040503050406030204" pitchFamily="18" charset="0"/>
                <a:cs typeface="Arial" panose="020B0604020202020204" pitchFamily="34" charset="0"/>
              </a:rPr>
              <a:t>SESSION 9: </a:t>
            </a:r>
            <a:r>
              <a:rPr lang="en-US" altLang="en-US" sz="1600" b="1" dirty="0" smtClean="0">
                <a:latin typeface="Cambria" panose="02040503050406030204" pitchFamily="18" charset="0"/>
              </a:rPr>
              <a:t>EAFm STARTUP B: ENGAGE STAKEHOLDERS</a:t>
            </a:r>
            <a:endParaRPr lang="en-GB" sz="1600" b="1" dirty="0">
              <a:latin typeface="Cambria" panose="02040503050406030204" pitchFamily="18" charset="0"/>
            </a:endParaRPr>
          </a:p>
        </p:txBody>
      </p:sp>
    </p:spTree>
    <p:extLst>
      <p:ext uri="{BB962C8B-B14F-4D97-AF65-F5344CB8AC3E}">
        <p14:creationId xmlns:p14="http://schemas.microsoft.com/office/powerpoint/2010/main" val="1835610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681A0-1B96-454B-9ACF-924129A9E490}" type="datetimeFigureOut">
              <a:rPr lang="en-GB" smtClean="0"/>
              <a:t>05/01/2020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B0435-A58D-4B6F-B848-F1922E60B89F}" type="slidenum">
              <a:rPr lang="en-GB" smtClean="0"/>
              <a:t>‹#›</a:t>
            </a:fld>
            <a:endParaRPr lang="en-GB" dirty="0"/>
          </a:p>
        </p:txBody>
      </p:sp>
    </p:spTree>
    <p:extLst>
      <p:ext uri="{BB962C8B-B14F-4D97-AF65-F5344CB8AC3E}">
        <p14:creationId xmlns:p14="http://schemas.microsoft.com/office/powerpoint/2010/main" val="1310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We are still in start up – not yet entered the cycle.</a:t>
            </a:r>
          </a:p>
          <a:p>
            <a:pPr eaLnBrk="1" hangingPunct="1">
              <a:spcBef>
                <a:spcPct val="0"/>
              </a:spcBef>
            </a:pPr>
            <a:endParaRPr lang="en-GB" altLang="en-US" dirty="0"/>
          </a:p>
          <a:p>
            <a:r>
              <a:rPr lang="en-GB" altLang="en-US" dirty="0"/>
              <a:t>Refer to large visual of this on wall (keep up as reference throughout course). </a:t>
            </a:r>
          </a:p>
          <a:p>
            <a:pPr eaLnBrk="1" hangingPunct="1">
              <a:spcBef>
                <a:spcPct val="0"/>
              </a:spcBef>
            </a:pPr>
            <a:endParaRPr lang="en-GB" altLang="en-US" dirty="0"/>
          </a:p>
        </p:txBody>
      </p:sp>
      <p:sp>
        <p:nvSpPr>
          <p:cNvPr id="4" name="Slide Number Placeholder 3"/>
          <p:cNvSpPr>
            <a:spLocks noGrp="1"/>
          </p:cNvSpPr>
          <p:nvPr>
            <p:ph type="sldNum" sz="quarter" idx="10"/>
          </p:nvPr>
        </p:nvSpPr>
        <p:spPr/>
        <p:txBody>
          <a:bodyPr/>
          <a:lstStyle/>
          <a:p>
            <a:fld id="{69AB0435-A58D-4B6F-B848-F1922E60B89F}" type="slidenum">
              <a:rPr lang="en-GB" smtClean="0"/>
              <a:t>2</a:t>
            </a:fld>
            <a:endParaRPr lang="en-GB" dirty="0"/>
          </a:p>
        </p:txBody>
      </p:sp>
    </p:spTree>
    <p:extLst>
      <p:ext uri="{BB962C8B-B14F-4D97-AF65-F5344CB8AC3E}">
        <p14:creationId xmlns:p14="http://schemas.microsoft.com/office/powerpoint/2010/main" val="1744240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AU" altLang="en-US" dirty="0"/>
              <a:t>This is one definition of co-management. The phrase with varying degrees of power sharing is explained in the next slide.</a:t>
            </a:r>
          </a:p>
        </p:txBody>
      </p:sp>
      <p:sp>
        <p:nvSpPr>
          <p:cNvPr id="4" name="Slide Number Placeholder 3"/>
          <p:cNvSpPr>
            <a:spLocks noGrp="1"/>
          </p:cNvSpPr>
          <p:nvPr>
            <p:ph type="sldNum" sz="quarter" idx="10"/>
          </p:nvPr>
        </p:nvSpPr>
        <p:spPr/>
        <p:txBody>
          <a:bodyPr/>
          <a:lstStyle/>
          <a:p>
            <a:fld id="{69AB0435-A58D-4B6F-B848-F1922E60B89F}" type="slidenum">
              <a:rPr lang="en-GB" smtClean="0"/>
              <a:t>11</a:t>
            </a:fld>
            <a:endParaRPr lang="en-GB" dirty="0"/>
          </a:p>
        </p:txBody>
      </p:sp>
    </p:spTree>
    <p:extLst>
      <p:ext uri="{BB962C8B-B14F-4D97-AF65-F5344CB8AC3E}">
        <p14:creationId xmlns:p14="http://schemas.microsoft.com/office/powerpoint/2010/main" val="2417738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Degrees of power sharing can be drawn as a continuum ranging a low base of simply being a mechanism for information sharing right through to full power in community control</a:t>
            </a:r>
            <a:r>
              <a:rPr lang="en-GB" alt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a:p>
            <a:r>
              <a:rPr lang="en-GB" sz="1200" b="0" kern="1200" dirty="0" smtClean="0">
                <a:solidFill>
                  <a:schemeClr val="tx1"/>
                </a:solidFill>
                <a:effectLst/>
                <a:latin typeface="+mn-lt"/>
                <a:ea typeface="+mn-ea"/>
                <a:cs typeface="+mn-cs"/>
              </a:rPr>
              <a:t>Refer</a:t>
            </a:r>
            <a:r>
              <a:rPr lang="en-GB" sz="1200" b="0" kern="1200" baseline="0" dirty="0" smtClean="0">
                <a:solidFill>
                  <a:schemeClr val="tx1"/>
                </a:solidFill>
                <a:effectLst/>
                <a:latin typeface="+mn-lt"/>
                <a:ea typeface="+mn-ea"/>
                <a:cs typeface="+mn-cs"/>
              </a:rPr>
              <a:t> to Participant Handbook Module 9, F</a:t>
            </a:r>
            <a:r>
              <a:rPr lang="en-GB" sz="1200" b="0" kern="1200" dirty="0" smtClean="0">
                <a:solidFill>
                  <a:schemeClr val="tx1"/>
                </a:solidFill>
                <a:effectLst/>
                <a:latin typeface="+mn-lt"/>
                <a:ea typeface="+mn-ea"/>
                <a:cs typeface="+mn-cs"/>
              </a:rPr>
              <a:t>igure 9.2</a:t>
            </a:r>
            <a:r>
              <a:rPr lang="en-GB" sz="1200" b="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Degree of control and consultation in different forms of fishery management </a:t>
            </a:r>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12</a:t>
            </a:fld>
            <a:endParaRPr lang="en-GB" dirty="0"/>
          </a:p>
        </p:txBody>
      </p:sp>
    </p:spTree>
    <p:extLst>
      <p:ext uri="{BB962C8B-B14F-4D97-AF65-F5344CB8AC3E}">
        <p14:creationId xmlns:p14="http://schemas.microsoft.com/office/powerpoint/2010/main" val="3496599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fontAlgn="auto" hangingPunct="1">
              <a:lnSpc>
                <a:spcPts val="4600"/>
              </a:lnSpc>
              <a:spcBef>
                <a:spcPct val="20000"/>
              </a:spcBef>
              <a:spcAft>
                <a:spcPts val="0"/>
              </a:spcAft>
              <a:buClr>
                <a:srgbClr val="008040"/>
              </a:buClr>
              <a:buSzPct val="150000"/>
              <a:buFont typeface="Arial"/>
              <a:buNone/>
              <a:defRPr/>
            </a:pPr>
            <a:r>
              <a:rPr lang="en-AU" dirty="0"/>
              <a:t>Key elements </a:t>
            </a:r>
          </a:p>
          <a:p>
            <a:pPr marL="171450" indent="-171450" defTabSz="914400" eaLnBrk="1" fontAlgn="auto" hangingPunct="1">
              <a:lnSpc>
                <a:spcPts val="4600"/>
              </a:lnSpc>
              <a:spcBef>
                <a:spcPct val="20000"/>
              </a:spcBef>
              <a:spcAft>
                <a:spcPts val="0"/>
              </a:spcAft>
              <a:buClr>
                <a:srgbClr val="008040"/>
              </a:buClr>
              <a:buSzPct val="150000"/>
              <a:buFont typeface="Arial" panose="020B0604020202020204" pitchFamily="34" charset="0"/>
              <a:buChar char="•"/>
              <a:defRPr/>
            </a:pPr>
            <a:r>
              <a:rPr lang="en-US" dirty="0">
                <a:latin typeface="Myriad Pro"/>
              </a:rPr>
              <a:t>Working together – sharing, especially through empowerment</a:t>
            </a:r>
          </a:p>
          <a:p>
            <a:pPr marL="171450" indent="-171450" defTabSz="914400" eaLnBrk="1" fontAlgn="auto" hangingPunct="1">
              <a:lnSpc>
                <a:spcPts val="4600"/>
              </a:lnSpc>
              <a:spcBef>
                <a:spcPct val="20000"/>
              </a:spcBef>
              <a:spcAft>
                <a:spcPts val="0"/>
              </a:spcAft>
              <a:buClr>
                <a:srgbClr val="008040"/>
              </a:buClr>
              <a:buSzPct val="150000"/>
              <a:buFont typeface="Arial" panose="020B0604020202020204" pitchFamily="34" charset="0"/>
              <a:buChar char="•"/>
              <a:defRPr/>
            </a:pPr>
            <a:r>
              <a:rPr lang="en-US" dirty="0">
                <a:latin typeface="Myriad Pro"/>
              </a:rPr>
              <a:t>Better dialogue and communication </a:t>
            </a:r>
          </a:p>
          <a:p>
            <a:pPr marL="171450" indent="-171450" defTabSz="914400" eaLnBrk="1" fontAlgn="auto" hangingPunct="1">
              <a:lnSpc>
                <a:spcPts val="4600"/>
              </a:lnSpc>
              <a:spcBef>
                <a:spcPct val="20000"/>
              </a:spcBef>
              <a:spcAft>
                <a:spcPts val="0"/>
              </a:spcAft>
              <a:buClr>
                <a:srgbClr val="008040"/>
              </a:buClr>
              <a:buSzPct val="150000"/>
              <a:buFont typeface="Arial" panose="020B0604020202020204" pitchFamily="34" charset="0"/>
              <a:buChar char="•"/>
              <a:defRPr/>
            </a:pPr>
            <a:r>
              <a:rPr lang="en-US" dirty="0">
                <a:latin typeface="Myriad Pro"/>
              </a:rPr>
              <a:t>Reducing conflicts</a:t>
            </a:r>
          </a:p>
          <a:p>
            <a:pPr marL="171450" indent="-171450" defTabSz="914400" eaLnBrk="1" fontAlgn="auto" hangingPunct="1">
              <a:lnSpc>
                <a:spcPts val="4600"/>
              </a:lnSpc>
              <a:spcBef>
                <a:spcPct val="20000"/>
              </a:spcBef>
              <a:spcAft>
                <a:spcPts val="0"/>
              </a:spcAft>
              <a:buClr>
                <a:srgbClr val="008040"/>
              </a:buClr>
              <a:buSzPct val="150000"/>
              <a:buFont typeface="Arial" panose="020B0604020202020204" pitchFamily="34" charset="0"/>
              <a:buChar char="•"/>
              <a:defRPr/>
            </a:pPr>
            <a:r>
              <a:rPr lang="en-US" dirty="0">
                <a:latin typeface="Myriad Pro"/>
              </a:rPr>
              <a:t>Learning together</a:t>
            </a:r>
          </a:p>
          <a:p>
            <a:pPr marL="171450" indent="-171450" defTabSz="914400" eaLnBrk="1" fontAlgn="auto" hangingPunct="1">
              <a:lnSpc>
                <a:spcPts val="4600"/>
              </a:lnSpc>
              <a:spcBef>
                <a:spcPct val="20000"/>
              </a:spcBef>
              <a:spcAft>
                <a:spcPts val="0"/>
              </a:spcAft>
              <a:buClr>
                <a:srgbClr val="008040"/>
              </a:buClr>
              <a:buSzPct val="150000"/>
              <a:buFont typeface="Arial" panose="020B0604020202020204" pitchFamily="34" charset="0"/>
              <a:buChar char="•"/>
              <a:defRPr/>
            </a:pPr>
            <a:r>
              <a:rPr lang="en-US" dirty="0">
                <a:latin typeface="Myriad Pro"/>
              </a:rPr>
              <a:t>Sharing costs and benefits</a:t>
            </a:r>
          </a:p>
          <a:p>
            <a:pPr marL="171450" indent="-171450" defTabSz="914400" eaLnBrk="1" fontAlgn="auto" hangingPunct="1">
              <a:lnSpc>
                <a:spcPts val="4600"/>
              </a:lnSpc>
              <a:spcBef>
                <a:spcPct val="20000"/>
              </a:spcBef>
              <a:spcAft>
                <a:spcPts val="0"/>
              </a:spcAft>
              <a:buClr>
                <a:srgbClr val="008040"/>
              </a:buClr>
              <a:buSzPct val="150000"/>
              <a:buFont typeface="Arial" panose="020B0604020202020204" pitchFamily="34" charset="0"/>
              <a:buChar char="•"/>
              <a:defRPr/>
            </a:pPr>
            <a:r>
              <a:rPr lang="en-US" dirty="0">
                <a:latin typeface="Myriad Pro"/>
              </a:rPr>
              <a:t>Sharing successes and failures</a:t>
            </a:r>
          </a:p>
          <a:p>
            <a:pPr eaLnBrk="1" fontAlgn="auto" hangingPunct="1">
              <a:spcBef>
                <a:spcPts val="0"/>
              </a:spcBef>
              <a:spcAft>
                <a:spcPts val="0"/>
              </a:spcAft>
              <a:defRPr/>
            </a:pPr>
            <a:endParaRPr lang="en-AU"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13</a:t>
            </a:fld>
            <a:endParaRPr lang="en-GB" dirty="0"/>
          </a:p>
        </p:txBody>
      </p:sp>
    </p:spTree>
    <p:extLst>
      <p:ext uri="{BB962C8B-B14F-4D97-AF65-F5344CB8AC3E}">
        <p14:creationId xmlns:p14="http://schemas.microsoft.com/office/powerpoint/2010/main" val="1142328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Cambodian Fish Refuges: </a:t>
            </a:r>
            <a:r>
              <a:rPr lang="en-GB" dirty="0"/>
              <a:t>Rice field fisheries are estimated to contribute up to 28% of the wild capture fisheries in Cambodia. Rice field fisheries are seen as a promising sub-sector to increase fish catches and meet the domestic demand for food. Providing safe refuges for fish during dry season helps to stabilize fish populations in rice fields . Under high  population pressure</a:t>
            </a:r>
            <a:r>
              <a:rPr lang="en-GB" baseline="0" dirty="0"/>
              <a:t> and breakdown of </a:t>
            </a:r>
            <a:r>
              <a:rPr lang="en-GB" baseline="0" dirty="0" smtClean="0"/>
              <a:t>community </a:t>
            </a:r>
            <a:r>
              <a:rPr lang="en-GB" baseline="0" dirty="0"/>
              <a:t>traditions , </a:t>
            </a:r>
            <a:r>
              <a:rPr lang="en-GB" baseline="0" dirty="0" smtClean="0"/>
              <a:t>fishers </a:t>
            </a:r>
            <a:r>
              <a:rPr lang="en-GB" baseline="0" dirty="0"/>
              <a:t>target dry season refuges. Impacts broodstock and </a:t>
            </a:r>
            <a:r>
              <a:rPr lang="en-GB" baseline="0" dirty="0" smtClean="0"/>
              <a:t>creates </a:t>
            </a:r>
            <a:r>
              <a:rPr lang="en-GB" baseline="0" dirty="0"/>
              <a:t>conflicts. Establishing a </a:t>
            </a:r>
            <a:r>
              <a:rPr lang="en-GB" dirty="0" smtClean="0"/>
              <a:t>Community </a:t>
            </a:r>
            <a:r>
              <a:rPr lang="en-GB" dirty="0"/>
              <a:t>Fish Refuge (CFR) is a form </a:t>
            </a:r>
            <a:r>
              <a:rPr lang="en-GB" dirty="0" smtClean="0"/>
              <a:t>of </a:t>
            </a:r>
            <a:r>
              <a:rPr lang="en-GB" dirty="0"/>
              <a:t>fish conservation/stock enhancement management</a:t>
            </a:r>
            <a:r>
              <a:rPr lang="en-GB" baseline="0" dirty="0"/>
              <a:t> </a:t>
            </a:r>
            <a:r>
              <a:rPr lang="en-GB" dirty="0"/>
              <a:t>measure.  It is intended to improve the productivity of rice field fisheries. Refuge ponds can be man-made ponds or natural ponds that can hold water throughout the year.  The idea behind refuge ponds is to create dry season refuges or sanctuaries for brood fish in seasonally inundated rice fields. Fish refuge ponds are typically not privately owned, as the connecting rice fields become open access when inundated. Fingerlings and/or brood fish may be stocked in these water bodies, sometimes with habitat protection. The management of large water bodies in  this collective way requires local organizational arrangements  Communities must collectively agree on a combination of regulations needed to manage water bodies and control their fishing activities. The improved fisheries,</a:t>
            </a:r>
            <a:r>
              <a:rPr lang="en-GB" baseline="0" dirty="0"/>
              <a:t> and stronger community dialogue, provides a basis form   more effective management measures. Dry season refuges are often a</a:t>
            </a:r>
            <a:r>
              <a:rPr lang="en-GB" dirty="0"/>
              <a:t> traditional</a:t>
            </a:r>
            <a:r>
              <a:rPr lang="en-GB" baseline="0" dirty="0"/>
              <a:t> approach</a:t>
            </a:r>
            <a:r>
              <a:rPr lang="en-GB" dirty="0"/>
              <a:t>, but one that gets lost as community cohesion starts to break down. The idea Idea to promote started in 1995</a:t>
            </a:r>
            <a:r>
              <a:rPr lang="en-GB" baseline="0" dirty="0"/>
              <a:t> and </a:t>
            </a:r>
            <a:r>
              <a:rPr lang="en-GB" dirty="0"/>
              <a:t> slowly became a pilot programme. By 2005, The “Statement of the Royal Government of Cambodia on the National Fisheries Policy” stipulates CFRs should be developed all around the country where appropriate. The process to mobilize communities </a:t>
            </a:r>
            <a:r>
              <a:rPr lang="en-GB" dirty="0" smtClean="0"/>
              <a:t>and </a:t>
            </a:r>
            <a:r>
              <a:rPr lang="en-GB" dirty="0"/>
              <a:t>establish the </a:t>
            </a:r>
            <a:r>
              <a:rPr lang="en-GB" dirty="0" smtClean="0"/>
              <a:t>refuges </a:t>
            </a:r>
            <a:r>
              <a:rPr lang="en-GB" dirty="0"/>
              <a:t>follows an approach similar to </a:t>
            </a:r>
            <a:r>
              <a:rPr lang="en-GB" dirty="0" smtClean="0"/>
              <a:t>a </a:t>
            </a:r>
            <a:r>
              <a:rPr lang="en-GB" dirty="0"/>
              <a:t>simplified </a:t>
            </a:r>
            <a:r>
              <a:rPr lang="en-GB" dirty="0" smtClean="0"/>
              <a:t>EAFm.</a:t>
            </a:r>
            <a:r>
              <a:rPr lang="en-GB" baseline="0" dirty="0" smtClean="0"/>
              <a:t> </a:t>
            </a:r>
            <a:r>
              <a:rPr lang="en-GB" dirty="0" smtClean="0"/>
              <a:t> </a:t>
            </a:r>
            <a:r>
              <a:rPr lang="en-GB" dirty="0"/>
              <a:t>http://pubs.iclarm.net/resource_centre/WF_3147.pdf</a:t>
            </a:r>
          </a:p>
        </p:txBody>
      </p:sp>
      <p:sp>
        <p:nvSpPr>
          <p:cNvPr id="4" name="Slide Number Placeholder 3"/>
          <p:cNvSpPr>
            <a:spLocks noGrp="1"/>
          </p:cNvSpPr>
          <p:nvPr>
            <p:ph type="sldNum" sz="quarter" idx="10"/>
          </p:nvPr>
        </p:nvSpPr>
        <p:spPr/>
        <p:txBody>
          <a:bodyPr/>
          <a:lstStyle/>
          <a:p>
            <a:fld id="{69AB0435-A58D-4B6F-B848-F1922E60B89F}" type="slidenum">
              <a:rPr lang="en-GB" smtClean="0"/>
              <a:t>14</a:t>
            </a:fld>
            <a:endParaRPr lang="en-GB" dirty="0"/>
          </a:p>
        </p:txBody>
      </p:sp>
    </p:spTree>
    <p:extLst>
      <p:ext uri="{BB962C8B-B14F-4D97-AF65-F5344CB8AC3E}">
        <p14:creationId xmlns:p14="http://schemas.microsoft.com/office/powerpoint/2010/main" val="1829960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A lot of effort needs to be put into preparing stakeholders to engage. This must involve awareness raising, as knowledge empowers people and improves their ability to take part. A range of awareness raising tools are available (see Tool 9). </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15</a:t>
            </a:fld>
            <a:endParaRPr lang="en-GB" dirty="0"/>
          </a:p>
        </p:txBody>
      </p:sp>
    </p:spTree>
    <p:extLst>
      <p:ext uri="{BB962C8B-B14F-4D97-AF65-F5344CB8AC3E}">
        <p14:creationId xmlns:p14="http://schemas.microsoft.com/office/powerpoint/2010/main" val="2652043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As well as awareness building, the EAFm Team will need to mobilize different stakeholders in what is known as community mobilization (see Tool 10).</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16</a:t>
            </a:fld>
            <a:endParaRPr lang="en-GB" dirty="0"/>
          </a:p>
        </p:txBody>
      </p:sp>
    </p:spTree>
    <p:extLst>
      <p:ext uri="{BB962C8B-B14F-4D97-AF65-F5344CB8AC3E}">
        <p14:creationId xmlns:p14="http://schemas.microsoft.com/office/powerpoint/2010/main" val="1902405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Know your stakeholders, We used a 2x2 matrix earlier in Startup A to identify stakeholder </a:t>
            </a:r>
            <a:r>
              <a:rPr lang="en-US" altLang="en-US" dirty="0" smtClean="0"/>
              <a:t>groups. </a:t>
            </a:r>
            <a:r>
              <a:rPr lang="en-US" altLang="en-US" dirty="0"/>
              <a:t>Another tool to asses individual interest within a group is a stakeholder engagement matrix that is explained in Tool 18.  Also gets you to focus on actual actions/ways forward to get ‘buy in’ from different stakeholders. </a:t>
            </a:r>
          </a:p>
          <a:p>
            <a:pPr eaLnBrk="1" hangingPunct="1">
              <a:spcBef>
                <a:spcPct val="0"/>
              </a:spcBef>
            </a:pPr>
            <a:r>
              <a:rPr lang="en-US" altLang="en-US" dirty="0"/>
              <a:t>Ask question: How ready are stakeholders to embark and commit to the EAFm process? You can have a simple matrix and agreed criteria and then groups can plot various stakeholders onto this matrix. This builds on stakeholder analysis they did earlier. This would be done by EAFm team.</a:t>
            </a:r>
          </a:p>
          <a:p>
            <a:r>
              <a:rPr lang="en-GB" altLang="en-US" dirty="0"/>
              <a:t>NB. If this exercise is done ideally with key stakeholder (i.e. after task vii), the chances are result would be slightly different, as there would be representatives of key stakeholders doing the actual analysis. This tool can be used more than once. It is good practice to do same exercise 1 year on and see if stakeholders have moved places (acts as a form of monitoring/ assessment).</a:t>
            </a:r>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69AB0435-A58D-4B6F-B848-F1922E60B89F}" type="slidenum">
              <a:rPr lang="en-GB" smtClean="0"/>
              <a:t>17</a:t>
            </a:fld>
            <a:endParaRPr lang="en-GB" dirty="0"/>
          </a:p>
        </p:txBody>
      </p:sp>
    </p:spTree>
    <p:extLst>
      <p:ext uri="{BB962C8B-B14F-4D97-AF65-F5344CB8AC3E}">
        <p14:creationId xmlns:p14="http://schemas.microsoft.com/office/powerpoint/2010/main" val="4126873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Self explanatory</a:t>
            </a:r>
          </a:p>
        </p:txBody>
      </p:sp>
      <p:sp>
        <p:nvSpPr>
          <p:cNvPr id="4" name="Slide Number Placeholder 3"/>
          <p:cNvSpPr>
            <a:spLocks noGrp="1"/>
          </p:cNvSpPr>
          <p:nvPr>
            <p:ph type="sldNum" sz="quarter" idx="10"/>
          </p:nvPr>
        </p:nvSpPr>
        <p:spPr/>
        <p:txBody>
          <a:bodyPr/>
          <a:lstStyle/>
          <a:p>
            <a:fld id="{69AB0435-A58D-4B6F-B848-F1922E60B89F}" type="slidenum">
              <a:rPr lang="en-GB" smtClean="0"/>
              <a:t>18</a:t>
            </a:fld>
            <a:endParaRPr lang="en-GB" dirty="0"/>
          </a:p>
        </p:txBody>
      </p:sp>
    </p:spTree>
    <p:extLst>
      <p:ext uri="{BB962C8B-B14F-4D97-AF65-F5344CB8AC3E}">
        <p14:creationId xmlns:p14="http://schemas.microsoft.com/office/powerpoint/2010/main" val="2500785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See details in Session Plan.</a:t>
            </a:r>
          </a:p>
          <a:p>
            <a:r>
              <a:rPr lang="en-GB" sz="1200" u="sng" kern="1200" dirty="0" smtClean="0">
                <a:solidFill>
                  <a:schemeClr val="tx1"/>
                </a:solidFill>
                <a:effectLst/>
                <a:latin typeface="+mn-lt"/>
                <a:ea typeface="+mn-ea"/>
                <a:cs typeface="+mn-cs"/>
              </a:rPr>
              <a:t>Aim</a:t>
            </a:r>
            <a:r>
              <a:rPr lang="en-GB" sz="1200" kern="1200" dirty="0" smtClean="0">
                <a:solidFill>
                  <a:schemeClr val="tx1"/>
                </a:solidFill>
                <a:effectLst/>
                <a:latin typeface="+mn-lt"/>
                <a:ea typeface="+mn-ea"/>
                <a:cs typeface="+mn-cs"/>
              </a:rPr>
              <a:t>: to practice active listening skills for building rapport (for better communication with stakeholders, for facilitation). </a:t>
            </a:r>
          </a:p>
          <a:p>
            <a:r>
              <a:rPr lang="en-GB" sz="1200" u="sng" kern="1200" dirty="0" smtClean="0">
                <a:solidFill>
                  <a:schemeClr val="tx1"/>
                </a:solidFill>
                <a:effectLst/>
                <a:latin typeface="+mn-lt"/>
                <a:ea typeface="+mn-ea"/>
                <a:cs typeface="+mn-cs"/>
              </a:rPr>
              <a:t>Time</a:t>
            </a:r>
            <a:r>
              <a:rPr lang="en-GB" sz="1200" kern="1200" dirty="0" smtClean="0">
                <a:solidFill>
                  <a:schemeClr val="tx1"/>
                </a:solidFill>
                <a:effectLst/>
                <a:latin typeface="+mn-lt"/>
                <a:ea typeface="+mn-ea"/>
                <a:cs typeface="+mn-cs"/>
              </a:rPr>
              <a:t>: 15 minutes, in threes</a:t>
            </a:r>
          </a:p>
          <a:p>
            <a:r>
              <a:rPr lang="en-GB" sz="1200" u="sng" kern="1200" dirty="0" smtClean="0">
                <a:solidFill>
                  <a:schemeClr val="tx1"/>
                </a:solidFill>
                <a:effectLst/>
                <a:latin typeface="+mn-lt"/>
                <a:ea typeface="+mn-ea"/>
                <a:cs typeface="+mn-cs"/>
              </a:rPr>
              <a:t>Task</a:t>
            </a:r>
            <a:r>
              <a:rPr lang="en-GB" sz="1200" kern="1200" dirty="0" smtClean="0">
                <a:solidFill>
                  <a:schemeClr val="tx1"/>
                </a:solidFill>
                <a:effectLst/>
                <a:latin typeface="+mn-lt"/>
                <a:ea typeface="+mn-ea"/>
                <a:cs typeface="+mn-cs"/>
              </a:rPr>
              <a:t>: Show slide 16 instructions. Quickly brainstorm characteristics of active listening onto flipchart, explain paraphrasing (make a few suggestions from Tool 2 to get participants started). Explain we will now do a quick activity where participants practise this skill.</a:t>
            </a:r>
          </a:p>
          <a:p>
            <a:r>
              <a:rPr lang="en-GB" sz="1200" kern="1200" dirty="0" smtClean="0">
                <a:solidFill>
                  <a:schemeClr val="tx1"/>
                </a:solidFill>
                <a:effectLst/>
                <a:latin typeface="+mn-lt"/>
                <a:ea typeface="+mn-ea"/>
                <a:cs typeface="+mn-cs"/>
              </a:rPr>
              <a:t>In groups of 3s, two people discuss co-management experiences, while the 3</a:t>
            </a:r>
            <a:r>
              <a:rPr lang="en-GB" sz="1200" kern="1200" baseline="30000" dirty="0" smtClean="0">
                <a:solidFill>
                  <a:schemeClr val="tx1"/>
                </a:solidFill>
                <a:effectLst/>
                <a:latin typeface="+mn-lt"/>
                <a:ea typeface="+mn-ea"/>
                <a:cs typeface="+mn-cs"/>
              </a:rPr>
              <a:t>rd</a:t>
            </a:r>
            <a:r>
              <a:rPr lang="en-GB" sz="1200" kern="1200" dirty="0" smtClean="0">
                <a:solidFill>
                  <a:schemeClr val="tx1"/>
                </a:solidFill>
                <a:effectLst/>
                <a:latin typeface="+mn-lt"/>
                <a:ea typeface="+mn-ea"/>
                <a:cs typeface="+mn-cs"/>
              </a:rPr>
              <a:t> person observes (and can take notes) and then feeds back. Rotate so that they all get a chance to speak and observe.</a:t>
            </a:r>
          </a:p>
          <a:p>
            <a:r>
              <a:rPr lang="en-GB" sz="1200" kern="1200" dirty="0" smtClean="0">
                <a:solidFill>
                  <a:schemeClr val="tx1"/>
                </a:solidFill>
                <a:effectLst/>
                <a:latin typeface="+mn-lt"/>
                <a:ea typeface="+mn-ea"/>
                <a:cs typeface="+mn-cs"/>
              </a:rPr>
              <a:t>Trainer draws out key lessons / tips = Importance of using active listening when facilitating.</a:t>
            </a:r>
            <a:endParaRPr lang="en-US" altLang="en-US" dirty="0"/>
          </a:p>
        </p:txBody>
      </p:sp>
      <p:sp>
        <p:nvSpPr>
          <p:cNvPr id="4" name="Slide Number Placeholder 3"/>
          <p:cNvSpPr>
            <a:spLocks noGrp="1"/>
          </p:cNvSpPr>
          <p:nvPr>
            <p:ph type="sldNum" sz="quarter" idx="10"/>
          </p:nvPr>
        </p:nvSpPr>
        <p:spPr/>
        <p:txBody>
          <a:bodyPr/>
          <a:lstStyle/>
          <a:p>
            <a:fld id="{69AB0435-A58D-4B6F-B848-F1922E60B89F}" type="slidenum">
              <a:rPr lang="en-GB" smtClean="0"/>
              <a:t>19</a:t>
            </a:fld>
            <a:endParaRPr lang="en-GB" dirty="0"/>
          </a:p>
        </p:txBody>
      </p:sp>
    </p:spTree>
    <p:extLst>
      <p:ext uri="{BB962C8B-B14F-4D97-AF65-F5344CB8AC3E}">
        <p14:creationId xmlns:p14="http://schemas.microsoft.com/office/powerpoint/2010/main" val="250408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en-US" dirty="0" smtClean="0"/>
              <a:t>Startup </a:t>
            </a:r>
            <a:r>
              <a:rPr lang="en-US" dirty="0"/>
              <a:t>B activities are ONGOING throughout the life of EAFm (unlike </a:t>
            </a:r>
            <a:r>
              <a:rPr lang="en-US" dirty="0" smtClean="0"/>
              <a:t>Startup </a:t>
            </a:r>
            <a:r>
              <a:rPr lang="en-US" dirty="0"/>
              <a:t>A tasks which are one-offs). So what we talk about now, we need to keep on doing throughout EAFm cycle- so we will keep coming back to these and referring to them, i.e..</a:t>
            </a:r>
          </a:p>
          <a:p>
            <a:pPr marL="228600" indent="-228600" eaLnBrk="1" fontAlgn="auto" hangingPunct="1">
              <a:spcBef>
                <a:spcPts val="0"/>
              </a:spcBef>
              <a:spcAft>
                <a:spcPts val="0"/>
              </a:spcAft>
              <a:buFontTx/>
              <a:buAutoNum type="arabicPeriod"/>
              <a:defRPr/>
            </a:pPr>
            <a:r>
              <a:rPr lang="en-US" dirty="0"/>
              <a:t>Work in participatory way with stakeholders</a:t>
            </a:r>
          </a:p>
          <a:p>
            <a:pPr marL="228600" indent="-228600" eaLnBrk="1" fontAlgn="auto" hangingPunct="1">
              <a:spcBef>
                <a:spcPts val="0"/>
              </a:spcBef>
              <a:spcAft>
                <a:spcPts val="0"/>
              </a:spcAft>
              <a:buFontTx/>
              <a:buAutoNum type="arabicPeriod"/>
              <a:defRPr/>
            </a:pPr>
            <a:r>
              <a:rPr lang="en-US" dirty="0"/>
              <a:t>Use meetings/ workshops</a:t>
            </a:r>
          </a:p>
          <a:p>
            <a:pPr marL="228600" indent="-228600" eaLnBrk="1" fontAlgn="auto" hangingPunct="1">
              <a:spcBef>
                <a:spcPts val="0"/>
              </a:spcBef>
              <a:spcAft>
                <a:spcPts val="0"/>
              </a:spcAft>
              <a:buFontTx/>
              <a:buAutoNum type="arabicPeriod"/>
              <a:defRPr/>
            </a:pPr>
            <a:r>
              <a:rPr lang="en-US" dirty="0"/>
              <a:t>Apply co-management principle</a:t>
            </a:r>
          </a:p>
        </p:txBody>
      </p:sp>
      <p:sp>
        <p:nvSpPr>
          <p:cNvPr id="61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31833B-3F0A-497E-8B7F-931F70449894}" type="slidenum">
              <a:rPr lang="en-US" altLang="en-US" smtClean="0">
                <a:latin typeface="Calibri" panose="020F0502020204030204" pitchFamily="34" charset="0"/>
              </a:rPr>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3126605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We will practise these people skills later.</a:t>
            </a:r>
          </a:p>
        </p:txBody>
      </p:sp>
      <p:sp>
        <p:nvSpPr>
          <p:cNvPr id="4" name="Slide Number Placeholder 3"/>
          <p:cNvSpPr>
            <a:spLocks noGrp="1"/>
          </p:cNvSpPr>
          <p:nvPr>
            <p:ph type="sldNum" sz="quarter" idx="10"/>
          </p:nvPr>
        </p:nvSpPr>
        <p:spPr/>
        <p:txBody>
          <a:bodyPr/>
          <a:lstStyle/>
          <a:p>
            <a:fld id="{69AB0435-A58D-4B6F-B848-F1922E60B89F}" type="slidenum">
              <a:rPr lang="en-GB" smtClean="0"/>
              <a:t>4</a:t>
            </a:fld>
            <a:endParaRPr lang="en-GB" dirty="0"/>
          </a:p>
        </p:txBody>
      </p:sp>
    </p:spTree>
    <p:extLst>
      <p:ext uri="{BB962C8B-B14F-4D97-AF65-F5344CB8AC3E}">
        <p14:creationId xmlns:p14="http://schemas.microsoft.com/office/powerpoint/2010/main" val="1414486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463"/>
            <a:r>
              <a:rPr lang="en-US" altLang="en-US" dirty="0"/>
              <a:t>From the beginning we see that PARTICIPATION is key. Remind participants that on day 1 pm we referred to increased participation as one of EAFm principles (# 3).</a:t>
            </a:r>
          </a:p>
          <a:p>
            <a:pPr defTabSz="906463"/>
            <a:r>
              <a:rPr lang="en-US" altLang="en-US" dirty="0"/>
              <a:t>Refer to participants’ ideas on flipchart from bus stop activity. </a:t>
            </a:r>
          </a:p>
          <a:p>
            <a:pPr defTabSz="906463" eaLnBrk="1" hangingPunct="1">
              <a:spcBef>
                <a:spcPct val="0"/>
              </a:spcBef>
            </a:pPr>
            <a:r>
              <a:rPr lang="en-GB" altLang="en-US" dirty="0"/>
              <a:t>Remind participants that Module 9 and People Toolkit contain lots of information and tips on participation- refer to this throughout rest of session.</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5</a:t>
            </a:fld>
            <a:endParaRPr lang="en-GB" dirty="0"/>
          </a:p>
        </p:txBody>
      </p:sp>
    </p:spTree>
    <p:extLst>
      <p:ext uri="{BB962C8B-B14F-4D97-AF65-F5344CB8AC3E}">
        <p14:creationId xmlns:p14="http://schemas.microsoft.com/office/powerpoint/2010/main" val="650437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These are some of key principles of participation. These include letting go, respecting others, facilitate not control, listening and building rapport. </a:t>
            </a:r>
          </a:p>
          <a:p>
            <a:pPr eaLnBrk="1" hangingPunct="1">
              <a:spcBef>
                <a:spcPct val="0"/>
              </a:spcBef>
            </a:pPr>
            <a:endParaRPr lang="en-US" altLang="en-US" dirty="0"/>
          </a:p>
          <a:p>
            <a:pPr eaLnBrk="1" hangingPunct="1">
              <a:spcBef>
                <a:spcPct val="0"/>
              </a:spcBef>
            </a:pPr>
            <a:r>
              <a:rPr lang="en-US" altLang="en-US" dirty="0"/>
              <a:t>One common expression is ‘hand over the stick’, referring to culture in which whoever is holding the stick/ shell/ other has the right to speak. The </a:t>
            </a:r>
            <a:r>
              <a:rPr lang="en-US" altLang="en-US" dirty="0" smtClean="0"/>
              <a:t>idea </a:t>
            </a:r>
            <a:r>
              <a:rPr lang="en-US" altLang="en-US" dirty="0"/>
              <a:t>is that we need to give space for others to express their concerns/ views (and not impose our own).</a:t>
            </a:r>
          </a:p>
          <a:p>
            <a:pPr eaLnBrk="1" hangingPunct="1">
              <a:spcBef>
                <a:spcPct val="0"/>
              </a:spcBef>
            </a:pPr>
            <a:r>
              <a:rPr lang="en-US" altLang="en-US" dirty="0"/>
              <a:t>Refer to participants’ ideas on flipchart from bus stop activity. </a:t>
            </a:r>
          </a:p>
          <a:p>
            <a:pPr eaLnBrk="1" hangingPunct="1">
              <a:spcBef>
                <a:spcPct val="0"/>
              </a:spcBef>
            </a:pPr>
            <a:endParaRPr lang="en-US"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6</a:t>
            </a:fld>
            <a:endParaRPr lang="en-GB" dirty="0"/>
          </a:p>
        </p:txBody>
      </p:sp>
    </p:spTree>
    <p:extLst>
      <p:ext uri="{BB962C8B-B14F-4D97-AF65-F5344CB8AC3E}">
        <p14:creationId xmlns:p14="http://schemas.microsoft.com/office/powerpoint/2010/main" val="2246214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aim of any participatory approach is to (i) strive to let all be heard (ii) empower the less powerful, (iii) gain group cohesion and ownership and (iv) identifying opportunities</a:t>
            </a:r>
          </a:p>
          <a:p>
            <a:pPr eaLnBrk="1" hangingPunct="1">
              <a:spcBef>
                <a:spcPct val="0"/>
              </a:spcBef>
            </a:pPr>
            <a:endParaRPr lang="en-US" altLang="en-US" dirty="0"/>
          </a:p>
          <a:p>
            <a:pPr eaLnBrk="1" hangingPunct="1">
              <a:spcBef>
                <a:spcPct val="0"/>
              </a:spcBef>
            </a:pPr>
            <a:r>
              <a:rPr lang="en-US" altLang="en-US" dirty="0"/>
              <a:t>Remember to point out about those without a voice (women, ethnic minorities, youth… ) in the face of the more dominant members of community/ department. NB. Trainer must stress importance of consulting/ including those less visible/powerful stakeholders throughout EAFm process.</a:t>
            </a:r>
          </a:p>
          <a:p>
            <a:pPr eaLnBrk="1" hangingPunct="1">
              <a:spcBef>
                <a:spcPct val="0"/>
              </a:spcBef>
            </a:pPr>
            <a:r>
              <a:rPr lang="en-GB" altLang="en-US" dirty="0"/>
              <a:t>Why participation is essential:</a:t>
            </a:r>
          </a:p>
          <a:p>
            <a:pPr eaLnBrk="1" hangingPunct="1">
              <a:spcBef>
                <a:spcPct val="0"/>
              </a:spcBef>
              <a:buFontTx/>
              <a:buChar char="•"/>
            </a:pPr>
            <a:r>
              <a:rPr lang="en-GB" altLang="en-US" dirty="0"/>
              <a:t>Empowering process =</a:t>
            </a:r>
            <a:r>
              <a:rPr lang="en-GB" altLang="en-US" sz="1100" dirty="0"/>
              <a:t>Encourages independence and self confidence</a:t>
            </a:r>
          </a:p>
          <a:p>
            <a:pPr eaLnBrk="1" hangingPunct="1">
              <a:spcBef>
                <a:spcPct val="0"/>
              </a:spcBef>
              <a:buFontTx/>
              <a:buChar char="•"/>
            </a:pPr>
            <a:r>
              <a:rPr lang="en-GB" altLang="en-US" dirty="0"/>
              <a:t>Catalyst - can be quick and cost effective </a:t>
            </a:r>
          </a:p>
          <a:p>
            <a:pPr eaLnBrk="1" hangingPunct="1">
              <a:spcBef>
                <a:spcPct val="0"/>
              </a:spcBef>
              <a:buFontTx/>
              <a:buChar char="•"/>
            </a:pPr>
            <a:r>
              <a:rPr lang="en-GB" altLang="en-US" dirty="0"/>
              <a:t>Greater sense of ownership amongst stakeholders</a:t>
            </a:r>
          </a:p>
          <a:p>
            <a:pPr eaLnBrk="1" hangingPunct="1">
              <a:spcBef>
                <a:spcPct val="0"/>
              </a:spcBef>
              <a:buFontTx/>
              <a:buChar char="•"/>
            </a:pPr>
            <a:r>
              <a:rPr lang="en-GB" altLang="en-US" dirty="0"/>
              <a:t>Range of stakeholder perspectives included</a:t>
            </a:r>
          </a:p>
          <a:p>
            <a:pPr eaLnBrk="1" hangingPunct="1">
              <a:spcBef>
                <a:spcPct val="0"/>
              </a:spcBef>
              <a:buFontTx/>
              <a:buChar char="•"/>
            </a:pPr>
            <a:r>
              <a:rPr lang="en-GB" altLang="en-US" dirty="0"/>
              <a:t>Promotes action</a:t>
            </a:r>
          </a:p>
          <a:p>
            <a:pPr eaLnBrk="1" hangingPunct="1">
              <a:spcBef>
                <a:spcPct val="0"/>
              </a:spcBef>
              <a:buFontTx/>
              <a:buChar char="•"/>
            </a:pPr>
            <a:r>
              <a:rPr lang="en-GB" altLang="en-US" dirty="0"/>
              <a:t>Literacy is not prescribed</a:t>
            </a:r>
          </a:p>
          <a:p>
            <a:pPr eaLnBrk="1" hangingPunct="1">
              <a:spcBef>
                <a:spcPct val="0"/>
              </a:spcBef>
              <a:buFontTx/>
              <a:buChar char="•"/>
            </a:pPr>
            <a:r>
              <a:rPr lang="en-GB" altLang="en-US" dirty="0"/>
              <a:t>Subjective insights are given value</a:t>
            </a:r>
          </a:p>
          <a:p>
            <a:pPr eaLnBrk="1" hangingPunct="1">
              <a:spcBef>
                <a:spcPct val="0"/>
              </a:spcBef>
              <a:buFontTx/>
              <a:buChar char="•"/>
            </a:pPr>
            <a:r>
              <a:rPr lang="en-GB" altLang="en-US" dirty="0"/>
              <a:t>Builds relationships &amp; partnerships</a:t>
            </a:r>
          </a:p>
          <a:p>
            <a:pPr eaLnBrk="1" hangingPunct="1">
              <a:spcBef>
                <a:spcPct val="0"/>
              </a:spcBef>
              <a:buFontTx/>
              <a:buChar char="•"/>
            </a:pPr>
            <a:endParaRPr lang="en-GB" altLang="en-US" dirty="0"/>
          </a:p>
          <a:p>
            <a:pPr eaLnBrk="1" hangingPunct="1">
              <a:spcBef>
                <a:spcPct val="0"/>
              </a:spcBef>
            </a:pPr>
            <a:endParaRPr lang="en-US"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7</a:t>
            </a:fld>
            <a:endParaRPr lang="en-GB" dirty="0"/>
          </a:p>
        </p:txBody>
      </p:sp>
    </p:spTree>
    <p:extLst>
      <p:ext uri="{BB962C8B-B14F-4D97-AF65-F5344CB8AC3E}">
        <p14:creationId xmlns:p14="http://schemas.microsoft.com/office/powerpoint/2010/main" val="2495094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GB" altLang="en-US" sz="1200" dirty="0"/>
              <a:t>This slide is here to remind participants about participatory nature of EAFm- need stakeholder input right through the process. Range of techniques available, each with their own strengths and weaknesses. This slide summarizes a few of them. More in the People Toolkit.</a:t>
            </a:r>
          </a:p>
          <a:p>
            <a:pPr eaLnBrk="1" hangingPunct="1">
              <a:lnSpc>
                <a:spcPct val="90000"/>
              </a:lnSpc>
              <a:spcBef>
                <a:spcPct val="0"/>
              </a:spcBef>
            </a:pPr>
            <a:endParaRPr lang="en-GB" altLang="en-US" sz="1200" dirty="0"/>
          </a:p>
          <a:p>
            <a:pPr eaLnBrk="1" hangingPunct="1">
              <a:lnSpc>
                <a:spcPct val="90000"/>
              </a:lnSpc>
              <a:spcBef>
                <a:spcPct val="0"/>
              </a:spcBef>
            </a:pPr>
            <a:r>
              <a:rPr lang="en-GB" altLang="en-US" sz="1200" u="sng" dirty="0"/>
              <a:t>More detailed background info</a:t>
            </a:r>
          </a:p>
          <a:p>
            <a:pPr eaLnBrk="1" hangingPunct="1">
              <a:lnSpc>
                <a:spcPct val="90000"/>
              </a:lnSpc>
              <a:spcBef>
                <a:spcPct val="0"/>
              </a:spcBef>
            </a:pPr>
            <a:r>
              <a:rPr lang="en-GB" altLang="en-US" sz="1200" dirty="0"/>
              <a:t>Methods here mirror methods outlined in Start Up A and specifically for data collection 1.3 (scoping). Discuss how different methods can be used at different stages of EAFm step 2 (and other). See People Toolkit n. 3-6. You can have initial workshop with many, then FGDs to hone in on certain issues. Or you can have FGDs to brainstorm issues and then have wider collective consultation using surveys. </a:t>
            </a:r>
          </a:p>
          <a:p>
            <a:pPr eaLnBrk="1" hangingPunct="1">
              <a:lnSpc>
                <a:spcPct val="90000"/>
              </a:lnSpc>
              <a:spcBef>
                <a:spcPct val="0"/>
              </a:spcBef>
            </a:pPr>
            <a:r>
              <a:rPr lang="en-GB" altLang="en-US" sz="1200" dirty="0"/>
              <a:t>-Focussed stakeholder discussions  are an  essential  tool  for developing an understanding the issues in the fishery and the factors affecting  the fishers  or other stakeholders that interact with it.  In particular, stakeholder discussions can reveal  conflicts,  economic factors or local knowledge which  may greatly influence the  sort of  objectives and management actions developed under the EAFm plan. </a:t>
            </a:r>
          </a:p>
          <a:p>
            <a:pPr>
              <a:lnSpc>
                <a:spcPct val="90000"/>
              </a:lnSpc>
            </a:pPr>
            <a:r>
              <a:rPr lang="en-GB" altLang="en-US" sz="1200" dirty="0"/>
              <a:t>Link to participation and possibly mention history of participatory approaches if you are familiar with them (such as RRA- Rapid Rural Appraisal; PRA= Participatory Rural Appraisal; PLA= Participatory Learning + Action).</a:t>
            </a:r>
          </a:p>
          <a:p>
            <a:pPr eaLnBrk="1" hangingPunct="1">
              <a:lnSpc>
                <a:spcPct val="90000"/>
              </a:lnSpc>
              <a:spcBef>
                <a:spcPct val="0"/>
              </a:spcBef>
            </a:pPr>
            <a:r>
              <a:rPr lang="en-GB" altLang="en-US" sz="1050" dirty="0"/>
              <a:t>All EAFm steps involve stakeholder meetings/ workshops</a:t>
            </a:r>
          </a:p>
          <a:p>
            <a:pPr eaLnBrk="1" hangingPunct="1">
              <a:lnSpc>
                <a:spcPct val="90000"/>
              </a:lnSpc>
              <a:spcBef>
                <a:spcPct val="0"/>
              </a:spcBef>
            </a:pPr>
            <a:r>
              <a:rPr lang="en-GB" altLang="en-US" sz="1050" dirty="0"/>
              <a:t>Invite ALL stakeholders to meeting(s). Note: a representative might be chosen to follow through. Include all people affected by the plan (+ve and –ve effects) . Hold multiple/ grouped meetings. See Module 9, section 3. Meetings is one of the main methods for community organising and co-management. </a:t>
            </a:r>
          </a:p>
          <a:p>
            <a:pPr eaLnBrk="1" hangingPunct="1">
              <a:lnSpc>
                <a:spcPct val="90000"/>
              </a:lnSpc>
              <a:spcBef>
                <a:spcPct val="0"/>
              </a:spcBef>
            </a:pPr>
            <a:r>
              <a:rPr lang="en-GB" altLang="en-US" sz="1050" dirty="0"/>
              <a:t>Challenges: complex linkages across sectors, across boundaries, within a country vertical: (national – local) and horizontal (between different users of natural resources).</a:t>
            </a:r>
          </a:p>
          <a:p>
            <a:pPr eaLnBrk="1" hangingPunct="1">
              <a:lnSpc>
                <a:spcPct val="90000"/>
              </a:lnSpc>
              <a:spcBef>
                <a:spcPct val="0"/>
              </a:spcBef>
            </a:pPr>
            <a:r>
              <a:rPr lang="en-GB" altLang="en-US" sz="1050" dirty="0"/>
              <a:t>Think of less visible stakeholders (women, poor, landless, ethnic groups…). How can you access their views? How can they be included in EAFm planning process?</a:t>
            </a:r>
          </a:p>
          <a:p>
            <a:pPr eaLnBrk="1" hangingPunct="1">
              <a:lnSpc>
                <a:spcPct val="90000"/>
              </a:lnSpc>
              <a:spcBef>
                <a:spcPct val="0"/>
              </a:spcBef>
            </a:pPr>
            <a:endParaRPr lang="en-GB" altLang="en-US" sz="1200" dirty="0"/>
          </a:p>
          <a:p>
            <a:pPr eaLnBrk="1" hangingPunct="1">
              <a:lnSpc>
                <a:spcPct val="90000"/>
              </a:lnSpc>
              <a:spcBef>
                <a:spcPct val="0"/>
              </a:spcBef>
            </a:pPr>
            <a:endParaRPr lang="en-GB" altLang="en-US" sz="1200" dirty="0"/>
          </a:p>
          <a:p>
            <a:pPr eaLnBrk="1" hangingPunct="1">
              <a:lnSpc>
                <a:spcPct val="90000"/>
              </a:lnSpc>
              <a:spcBef>
                <a:spcPct val="0"/>
              </a:spcBef>
            </a:pPr>
            <a:endParaRPr lang="en-GB" altLang="en-US" sz="1200"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8</a:t>
            </a:fld>
            <a:endParaRPr lang="en-GB" dirty="0"/>
          </a:p>
        </p:txBody>
      </p:sp>
    </p:spTree>
    <p:extLst>
      <p:ext uri="{BB962C8B-B14F-4D97-AF65-F5344CB8AC3E}">
        <p14:creationId xmlns:p14="http://schemas.microsoft.com/office/powerpoint/2010/main" val="2969607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Set up the activity. See explanation in session plan. Ask participants to think from their experience: good facilitation- what are main elements? Badly facilitated workshop/ meeting: what were main reasons? This is to get participants thinking about facilitation.  Quick review of main facilitation skills (patience, listening skills, ability to foster trust/ confidence, respect for others, flexibility, empathy… Trainer refers participants to </a:t>
            </a:r>
            <a:r>
              <a:rPr lang="en-US" altLang="en-US" dirty="0"/>
              <a:t>Module </a:t>
            </a:r>
            <a:r>
              <a:rPr lang="en-US" altLang="en-US" dirty="0" smtClean="0"/>
              <a:t>9</a:t>
            </a:r>
            <a:r>
              <a:rPr lang="en-US" altLang="en-US" baseline="0" dirty="0" smtClean="0"/>
              <a:t> </a:t>
            </a:r>
            <a:r>
              <a:rPr lang="en-US" altLang="en-US" dirty="0" smtClean="0"/>
              <a:t>and </a:t>
            </a:r>
            <a:r>
              <a:rPr lang="en-US" altLang="en-US" dirty="0"/>
              <a:t>People Toolkit. These have much more detail on facilitation, tips, how to facilitate meetings/ workshops, attitude of facilitator, etc. Can all be referred to for sessions on co- management/ conflict/ all steps that involve meetings).</a:t>
            </a:r>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69AB0435-A58D-4B6F-B848-F1922E60B89F}" type="slidenum">
              <a:rPr lang="en-GB" smtClean="0"/>
              <a:t>9</a:t>
            </a:fld>
            <a:endParaRPr lang="en-GB" dirty="0"/>
          </a:p>
        </p:txBody>
      </p:sp>
    </p:spTree>
    <p:extLst>
      <p:ext uri="{BB962C8B-B14F-4D97-AF65-F5344CB8AC3E}">
        <p14:creationId xmlns:p14="http://schemas.microsoft.com/office/powerpoint/2010/main" val="343916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You will recall that the principles of participation as well as coordination and cooperation were important for </a:t>
            </a:r>
            <a:r>
              <a:rPr lang="en-US" altLang="en-US" dirty="0" smtClean="0"/>
              <a:t>EAFm. </a:t>
            </a:r>
            <a:r>
              <a:rPr lang="en-US" altLang="en-US" dirty="0"/>
              <a:t>These are achieved  through co-management that will involve negotiation and joint decision making.</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10</a:t>
            </a:fld>
            <a:endParaRPr lang="en-GB" dirty="0"/>
          </a:p>
        </p:txBody>
      </p:sp>
    </p:spTree>
    <p:extLst>
      <p:ext uri="{BB962C8B-B14F-4D97-AF65-F5344CB8AC3E}">
        <p14:creationId xmlns:p14="http://schemas.microsoft.com/office/powerpoint/2010/main" val="386002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116281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0745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3968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5727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64506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95389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370382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3498799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058368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1915372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4610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70754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6087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422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GB"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79388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67052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910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8059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98724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488551"/>
            <a:ext cx="7886700" cy="7534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331719"/>
            <a:ext cx="7886700" cy="38452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grpSp>
        <p:nvGrpSpPr>
          <p:cNvPr id="8" name="Group 7"/>
          <p:cNvGrpSpPr/>
          <p:nvPr userDrawn="1"/>
        </p:nvGrpSpPr>
        <p:grpSpPr>
          <a:xfrm>
            <a:off x="0" y="6400146"/>
            <a:ext cx="9144000" cy="487298"/>
            <a:chOff x="-1" y="5279487"/>
            <a:chExt cx="12285134" cy="487298"/>
          </a:xfrm>
        </p:grpSpPr>
        <p:sp>
          <p:nvSpPr>
            <p:cNvPr id="9" name="Pentagon 8"/>
            <p:cNvSpPr/>
            <p:nvPr userDrawn="1"/>
          </p:nvSpPr>
          <p:spPr>
            <a:xfrm>
              <a:off x="-1" y="5279491"/>
              <a:ext cx="9398724" cy="440267"/>
            </a:xfrm>
            <a:prstGeom prst="homePlate">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grpSp>
          <p:nvGrpSpPr>
            <p:cNvPr id="10" name="Group 5"/>
            <p:cNvGrpSpPr>
              <a:grpSpLocks/>
            </p:cNvGrpSpPr>
            <p:nvPr userDrawn="1"/>
          </p:nvGrpSpPr>
          <p:grpSpPr bwMode="auto">
            <a:xfrm>
              <a:off x="51903" y="5279487"/>
              <a:ext cx="12233230" cy="487298"/>
              <a:chOff x="92851" y="6406760"/>
              <a:chExt cx="12233539" cy="486008"/>
            </a:xfrm>
          </p:grpSpPr>
          <p:sp>
            <p:nvSpPr>
              <p:cNvPr id="11" name="Rectangle 10"/>
              <p:cNvSpPr/>
              <p:nvPr/>
            </p:nvSpPr>
            <p:spPr>
              <a:xfrm>
                <a:off x="92851" y="6406760"/>
                <a:ext cx="12233539" cy="486008"/>
              </a:xfrm>
              <a:prstGeom prst="rect">
                <a:avLst/>
              </a:prstGeom>
              <a:solidFill>
                <a:srgbClr val="FFD01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16D934"/>
                  </a:solidFill>
                  <a:latin typeface="Myriad Pro" pitchFamily="34" charset="0"/>
                </a:endParaRPr>
              </a:p>
            </p:txBody>
          </p:sp>
          <p:sp>
            <p:nvSpPr>
              <p:cNvPr id="12" name="Subtitle 2"/>
              <p:cNvSpPr txBox="1">
                <a:spLocks/>
              </p:cNvSpPr>
              <p:nvPr/>
            </p:nvSpPr>
            <p:spPr bwMode="auto">
              <a:xfrm>
                <a:off x="92851" y="6502629"/>
                <a:ext cx="9025009" cy="3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20000"/>
                  </a:spcBef>
                  <a:buFont typeface="Arial" panose="020B0604020202020204" pitchFamily="34" charset="0"/>
                  <a:buNone/>
                </a:pPr>
                <a:r>
                  <a:rPr lang="en-US" altLang="en-US" sz="1600" b="1" kern="1200" dirty="0">
                    <a:solidFill>
                      <a:schemeClr val="tx1"/>
                    </a:solidFill>
                    <a:latin typeface="+mn-lt"/>
                    <a:ea typeface="+mn-ea"/>
                    <a:cs typeface="Arial" panose="020B0604020202020204" pitchFamily="34" charset="0"/>
                  </a:rPr>
                  <a:t>9. EAFm START UP B</a:t>
                </a:r>
              </a:p>
              <a:p>
                <a:pPr algn="l" eaLnBrk="1" hangingPunct="1">
                  <a:spcBef>
                    <a:spcPct val="20000"/>
                  </a:spcBef>
                  <a:buFont typeface="Arial" panose="020B0604020202020204" pitchFamily="34" charset="0"/>
                  <a:buNone/>
                </a:pPr>
                <a:endParaRPr lang="en-US" altLang="en-US" sz="1600" b="1" dirty="0">
                  <a:latin typeface="+mn-lt"/>
                </a:endParaRPr>
              </a:p>
            </p:txBody>
          </p:sp>
        </p:grpSp>
      </p:grpSp>
      <p:sp>
        <p:nvSpPr>
          <p:cNvPr id="13" name="Slide Number Placeholder 12"/>
          <p:cNvSpPr>
            <a:spLocks noGrp="1"/>
          </p:cNvSpPr>
          <p:nvPr>
            <p:ph type="sldNum" sz="quarter" idx="4"/>
          </p:nvPr>
        </p:nvSpPr>
        <p:spPr>
          <a:xfrm>
            <a:off x="8121131" y="6449218"/>
            <a:ext cx="862799" cy="365125"/>
          </a:xfrm>
          <a:prstGeom prst="rect">
            <a:avLst/>
          </a:prstGeom>
        </p:spPr>
        <p:txBody>
          <a:bodyPr vert="horz" lIns="91440" tIns="45720" rIns="91440" bIns="45720" rtlCol="0" anchor="ctr"/>
          <a:lstStyle>
            <a:lvl1pPr algn="r">
              <a:defRPr sz="1600" b="1">
                <a:solidFill>
                  <a:schemeClr val="tx1"/>
                </a:solidFill>
              </a:defRPr>
            </a:lvl1pPr>
          </a:lstStyle>
          <a:p>
            <a:fld id="{A9B52746-7CA1-4DD1-9652-F7B4FA79034F}" type="slidenum">
              <a:rPr lang="en-GB" smtClean="0"/>
              <a:pPr/>
              <a:t>‹#›</a:t>
            </a:fld>
            <a:endParaRPr lang="en-GB" dirty="0"/>
          </a:p>
        </p:txBody>
      </p:sp>
      <p:pic>
        <p:nvPicPr>
          <p:cNvPr id="14" name="Picture 13"/>
          <p:cNvPicPr>
            <a:picLocks noChangeAspect="1"/>
          </p:cNvPicPr>
          <p:nvPr userDrawn="1"/>
        </p:nvPicPr>
        <p:blipFill rotWithShape="1">
          <a:blip r:embed="rId21">
            <a:extLst>
              <a:ext uri="{28A0092B-C50C-407E-A947-70E740481C1C}">
                <a14:useLocalDpi xmlns:a14="http://schemas.microsoft.com/office/drawing/2010/main" val="0"/>
              </a:ext>
            </a:extLst>
          </a:blip>
          <a:srcRect l="1650" t="4295" r="679" b="10365"/>
          <a:stretch/>
        </p:blipFill>
        <p:spPr>
          <a:xfrm>
            <a:off x="0" y="-37280"/>
            <a:ext cx="9144000" cy="1386020"/>
          </a:xfrm>
          <a:prstGeom prst="rect">
            <a:avLst/>
          </a:prstGeom>
        </p:spPr>
      </p:pic>
    </p:spTree>
    <p:extLst>
      <p:ext uri="{BB962C8B-B14F-4D97-AF65-F5344CB8AC3E}">
        <p14:creationId xmlns:p14="http://schemas.microsoft.com/office/powerpoint/2010/main" val="203804576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3" r:id="rId14"/>
    <p:sldLayoutId id="2147483674" r:id="rId15"/>
    <p:sldLayoutId id="2147483675" r:id="rId16"/>
    <p:sldLayoutId id="2147483676" r:id="rId17"/>
    <p:sldLayoutId id="2147483677" r:id="rId18"/>
    <p:sldLayoutId id="2147483679" r:id="rId19"/>
  </p:sldLayoutIdLst>
  <p:hf hdr="0" ftr="0" dt="0"/>
  <p:txStyles>
    <p:titleStyle>
      <a:lvl1pPr algn="l" defTabSz="914400" rtl="0" eaLnBrk="1" latinLnBrk="0" hangingPunct="1">
        <a:lnSpc>
          <a:spcPct val="90000"/>
        </a:lnSpc>
        <a:spcBef>
          <a:spcPct val="0"/>
        </a:spcBef>
        <a:buNone/>
        <a:defRPr sz="36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244EDDE-A91D-4F4F-8AC8-19298CCDCDF4}" type="slidenum">
              <a:rPr lang="en-GB" smtClean="0"/>
              <a:pPr/>
              <a:t>1</a:t>
            </a:fld>
            <a:endParaRPr lang="en-GB" dirty="0"/>
          </a:p>
        </p:txBody>
      </p:sp>
      <p:grpSp>
        <p:nvGrpSpPr>
          <p:cNvPr id="10" name="Group 9"/>
          <p:cNvGrpSpPr/>
          <p:nvPr/>
        </p:nvGrpSpPr>
        <p:grpSpPr>
          <a:xfrm>
            <a:off x="0" y="3322347"/>
            <a:ext cx="9167508" cy="3583137"/>
            <a:chOff x="0" y="3322347"/>
            <a:chExt cx="9167508" cy="3583137"/>
          </a:xfrm>
        </p:grpSpPr>
        <p:sp>
          <p:nvSpPr>
            <p:cNvPr id="11" name="Rectangle 10"/>
            <p:cNvSpPr/>
            <p:nvPr/>
          </p:nvSpPr>
          <p:spPr>
            <a:xfrm>
              <a:off x="0" y="3322347"/>
              <a:ext cx="9167508" cy="3583137"/>
            </a:xfrm>
            <a:prstGeom prst="rect">
              <a:avLst/>
            </a:prstGeom>
            <a:gradFill flip="none" rotWithShape="1">
              <a:gsLst>
                <a:gs pos="0">
                  <a:schemeClr val="accent4">
                    <a:lumMod val="0"/>
                    <a:lumOff val="100000"/>
                  </a:schemeClr>
                </a:gs>
                <a:gs pos="20000">
                  <a:schemeClr val="accent4">
                    <a:lumMod val="0"/>
                    <a:lumOff val="100000"/>
                  </a:schemeClr>
                </a:gs>
                <a:gs pos="100000">
                  <a:schemeClr val="accent4">
                    <a:lumMod val="10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GB" dirty="0"/>
            </a:p>
          </p:txBody>
        </p:sp>
        <p:sp>
          <p:nvSpPr>
            <p:cNvPr id="12" name="Title 1"/>
            <p:cNvSpPr txBox="1">
              <a:spLocks/>
            </p:cNvSpPr>
            <p:nvPr/>
          </p:nvSpPr>
          <p:spPr bwMode="auto">
            <a:xfrm>
              <a:off x="178292" y="5753091"/>
              <a:ext cx="5257800" cy="884102"/>
            </a:xfrm>
            <a:prstGeom prst="rect">
              <a:avLst/>
            </a:prstGeom>
            <a:solidFill>
              <a:schemeClr val="accent4">
                <a:lumMod val="75000"/>
              </a:schemeClr>
            </a:solidFill>
            <a:ln>
              <a:noFill/>
            </a:ln>
          </p:spPr>
          <p:txBody>
            <a:bodyPr anchor="ctr" anchorCtr="1"/>
            <a:lstStyle>
              <a:lvl1pPr algn="ctr" eaLnBrk="1" hangingPunct="1">
                <a:defRPr sz="4000" b="1">
                  <a:solidFill>
                    <a:schemeClr val="bg1"/>
                  </a:solidFill>
                  <a:latin typeface="Myriad Pro" pitchFamily="34" charset="0"/>
                </a:defRPr>
              </a:lvl1pPr>
              <a:lvl2pPr algn="ctr">
                <a:defRPr sz="4400">
                  <a:latin typeface="Calibri" pitchFamily="34" charset="0"/>
                </a:defRPr>
              </a:lvl2pPr>
              <a:lvl3pPr algn="ctr">
                <a:defRPr sz="4400">
                  <a:latin typeface="Calibri" pitchFamily="34" charset="0"/>
                </a:defRPr>
              </a:lvl3pPr>
              <a:lvl4pPr algn="ctr">
                <a:defRPr sz="4400">
                  <a:latin typeface="Calibri" pitchFamily="34" charset="0"/>
                </a:defRPr>
              </a:lvl4pPr>
              <a:lvl5pPr algn="ctr">
                <a:defRPr sz="4400">
                  <a:latin typeface="Calibri" pitchFamily="34"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pPr algn="l"/>
              <a:r>
                <a:rPr lang="en-US" altLang="en-US" sz="2400" dirty="0">
                  <a:latin typeface="+mn-lt"/>
                </a:rPr>
                <a:t>Essential EAFm training</a:t>
              </a:r>
            </a:p>
            <a:p>
              <a:pPr algn="l"/>
              <a:r>
                <a:rPr lang="en-US" altLang="en-US" sz="2400" dirty="0" smtClean="0">
                  <a:latin typeface="+mn-lt"/>
                </a:rPr>
                <a:t>Date |Place </a:t>
              </a:r>
              <a:endParaRPr lang="en-US" altLang="en-US" sz="2400" dirty="0">
                <a:latin typeface="+mn-lt"/>
              </a:endParaRPr>
            </a:p>
          </p:txBody>
        </p:sp>
      </p:grpSp>
      <p:sp>
        <p:nvSpPr>
          <p:cNvPr id="4100" name="Title 1"/>
          <p:cNvSpPr>
            <a:spLocks noGrp="1"/>
          </p:cNvSpPr>
          <p:nvPr>
            <p:ph type="ctrTitle" idx="4294967295"/>
          </p:nvPr>
        </p:nvSpPr>
        <p:spPr bwMode="auto">
          <a:xfrm>
            <a:off x="178292" y="3601130"/>
            <a:ext cx="5257800" cy="1708781"/>
          </a:xfrm>
          <a:prstGeom prst="rect">
            <a:avLst/>
          </a:prstGeom>
          <a:gradFill flip="none" rotWithShape="1">
            <a:gsLst>
              <a:gs pos="0">
                <a:schemeClr val="accent4">
                  <a:lumMod val="75000"/>
                </a:schemeClr>
              </a:gs>
              <a:gs pos="100000">
                <a:schemeClr val="accent2">
                  <a:lumMod val="50000"/>
                  <a:alpha val="40000"/>
                </a:schemeClr>
              </a:gs>
            </a:gsLst>
            <a:path path="circle">
              <a:fillToRect l="100000" t="100000"/>
            </a:path>
            <a:tileRect r="-100000" b="-100000"/>
          </a:gradFill>
          <a:ln>
            <a:noFill/>
          </a:ln>
        </p:spPr>
        <p:txBody>
          <a:bodyPr anchor="ctr" anchorCtr="0">
            <a:noAutofit/>
          </a:bodyPr>
          <a:lstStyle/>
          <a:p>
            <a:r>
              <a:rPr lang="en-US" altLang="en-US" sz="3200" dirty="0">
                <a:solidFill>
                  <a:schemeClr val="bg1"/>
                </a:solidFill>
                <a:ea typeface="+mn-ea"/>
                <a:cs typeface="Arial" panose="020B0604020202020204" pitchFamily="34" charset="0"/>
              </a:rPr>
              <a:t>Session 9</a:t>
            </a:r>
            <a:br>
              <a:rPr lang="en-US" altLang="en-US" sz="3200" dirty="0">
                <a:solidFill>
                  <a:schemeClr val="bg1"/>
                </a:solidFill>
                <a:ea typeface="+mn-ea"/>
                <a:cs typeface="Arial" panose="020B0604020202020204" pitchFamily="34" charset="0"/>
              </a:rPr>
            </a:br>
            <a:r>
              <a:rPr lang="en-US" altLang="en-US" sz="3200" dirty="0">
                <a:solidFill>
                  <a:srgbClr val="FFE23C"/>
                </a:solidFill>
              </a:rPr>
              <a:t>EAFm</a:t>
            </a:r>
            <a:r>
              <a:rPr lang="en-US" altLang="en-US" sz="3200" dirty="0">
                <a:solidFill>
                  <a:schemeClr val="bg1"/>
                </a:solidFill>
              </a:rPr>
              <a:t> Startup B: Engage stakeholders</a:t>
            </a:r>
            <a:endParaRPr lang="en-US" altLang="en-US" sz="3200" dirty="0">
              <a:solidFill>
                <a:srgbClr val="FFE23C"/>
              </a:solidFill>
            </a:endParaRPr>
          </a:p>
        </p:txBody>
      </p:sp>
      <p:pic>
        <p:nvPicPr>
          <p:cNvPr id="16" name="Content Placeholder 2"/>
          <p:cNvPicPr>
            <a:picLocks noChangeAspect="1"/>
          </p:cNvPicPr>
          <p:nvPr/>
        </p:nvPicPr>
        <p:blipFill rotWithShape="1">
          <a:blip r:embed="rId2" cstate="print">
            <a:extLst>
              <a:ext uri="{28A0092B-C50C-407E-A947-70E740481C1C}">
                <a14:useLocalDpi xmlns:a14="http://schemas.microsoft.com/office/drawing/2010/main" val="0"/>
              </a:ext>
            </a:extLst>
          </a:blip>
          <a:srcRect l="-397" t="33136" r="397" b="13479"/>
          <a:stretch/>
        </p:blipFill>
        <p:spPr>
          <a:xfrm>
            <a:off x="-36418" y="-101394"/>
            <a:ext cx="9180418" cy="3460755"/>
          </a:xfrm>
          <a:prstGeom prst="rect">
            <a:avLst/>
          </a:prstGeom>
        </p:spPr>
      </p:pic>
    </p:spTree>
    <p:extLst>
      <p:ext uri="{BB962C8B-B14F-4D97-AF65-F5344CB8AC3E}">
        <p14:creationId xmlns:p14="http://schemas.microsoft.com/office/powerpoint/2010/main" val="424946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EAFm involves …</a:t>
            </a:r>
            <a:endParaRPr lang="en-GB" dirty="0"/>
          </a:p>
        </p:txBody>
      </p:sp>
      <p:sp>
        <p:nvSpPr>
          <p:cNvPr id="7" name="Content Placeholder 6"/>
          <p:cNvSpPr>
            <a:spLocks noGrp="1"/>
          </p:cNvSpPr>
          <p:nvPr>
            <p:ph idx="1"/>
          </p:nvPr>
        </p:nvSpPr>
        <p:spPr>
          <a:xfrm>
            <a:off x="628650" y="2495005"/>
            <a:ext cx="3773533" cy="3381511"/>
          </a:xfrm>
        </p:spPr>
        <p:txBody>
          <a:bodyPr/>
          <a:lstStyle/>
          <a:p>
            <a:r>
              <a:rPr lang="en-US" dirty="0"/>
              <a:t>Coordination</a:t>
            </a:r>
          </a:p>
          <a:p>
            <a:r>
              <a:rPr lang="en-US" dirty="0"/>
              <a:t>Consultation</a:t>
            </a:r>
          </a:p>
          <a:p>
            <a:r>
              <a:rPr lang="en-US" dirty="0"/>
              <a:t>Cooperation</a:t>
            </a:r>
          </a:p>
          <a:p>
            <a:r>
              <a:rPr lang="en-GB" dirty="0"/>
              <a:t>Negotiation</a:t>
            </a:r>
            <a:endParaRPr lang="en-US" dirty="0"/>
          </a:p>
          <a:p>
            <a:r>
              <a:rPr lang="en-US" dirty="0"/>
              <a:t>Joint decision-making</a:t>
            </a:r>
            <a:r>
              <a:rPr lang="en-GB" dirty="0"/>
              <a:t> </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10</a:t>
            </a:fld>
            <a:endParaRPr lang="en-GB" dirty="0"/>
          </a:p>
        </p:txBody>
      </p:sp>
      <p:sp>
        <p:nvSpPr>
          <p:cNvPr id="11" name="Explosion 1 10"/>
          <p:cNvSpPr/>
          <p:nvPr/>
        </p:nvSpPr>
        <p:spPr>
          <a:xfrm>
            <a:off x="4402183" y="1199537"/>
            <a:ext cx="5040313" cy="4929187"/>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lang="en-GB" sz="3200" b="1" dirty="0">
                <a:solidFill>
                  <a:schemeClr val="tx1"/>
                </a:solidFill>
                <a:cs typeface="Myriad Pro"/>
              </a:rPr>
              <a:t>Co-management</a:t>
            </a:r>
          </a:p>
        </p:txBody>
      </p:sp>
      <p:sp>
        <p:nvSpPr>
          <p:cNvPr id="3" name="Right Arrow 2"/>
          <p:cNvSpPr/>
          <p:nvPr/>
        </p:nvSpPr>
        <p:spPr>
          <a:xfrm>
            <a:off x="3291840" y="3095898"/>
            <a:ext cx="1463040" cy="1358537"/>
          </a:xfrm>
          <a:prstGeom prst="rightArrow">
            <a:avLst/>
          </a:prstGeom>
          <a:solidFill>
            <a:srgbClr val="92D050"/>
          </a:solidFill>
          <a:ln>
            <a:solidFill>
              <a:srgbClr val="5F9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86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Co-management …</a:t>
            </a:r>
          </a:p>
        </p:txBody>
      </p:sp>
      <p:sp>
        <p:nvSpPr>
          <p:cNvPr id="4" name="Slide Number Placeholder 3"/>
          <p:cNvSpPr>
            <a:spLocks noGrp="1"/>
          </p:cNvSpPr>
          <p:nvPr>
            <p:ph type="sldNum" sz="quarter" idx="12"/>
          </p:nvPr>
        </p:nvSpPr>
        <p:spPr/>
        <p:txBody>
          <a:bodyPr/>
          <a:lstStyle/>
          <a:p>
            <a:fld id="{9C9FB744-6D96-42AD-8134-B53D5656793E}" type="slidenum">
              <a:rPr lang="en-GB" smtClean="0"/>
              <a:pPr/>
              <a:t>11</a:t>
            </a:fld>
            <a:endParaRPr lang="en-GB" dirty="0"/>
          </a:p>
        </p:txBody>
      </p:sp>
      <p:sp>
        <p:nvSpPr>
          <p:cNvPr id="9" name="Rounded Rectangle 8"/>
          <p:cNvSpPr/>
          <p:nvPr/>
        </p:nvSpPr>
        <p:spPr>
          <a:xfrm rot="10800000" flipV="1">
            <a:off x="744538" y="2560320"/>
            <a:ext cx="7643812" cy="3226118"/>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u="sng" dirty="0">
                <a:solidFill>
                  <a:schemeClr val="tx1"/>
                </a:solidFill>
              </a:rPr>
              <a:t>Partnership arrangements </a:t>
            </a:r>
            <a:r>
              <a:rPr lang="en-GB" sz="3200" dirty="0">
                <a:solidFill>
                  <a:schemeClr val="tx1"/>
                </a:solidFill>
              </a:rPr>
              <a:t>in which stakeholders share the responsibility and authority for the management of the fishery, with various degrees of power sharing</a:t>
            </a:r>
            <a:endParaRPr lang="en-US" sz="3200" dirty="0">
              <a:solidFill>
                <a:schemeClr val="tx1"/>
              </a:solidFill>
            </a:endParaRPr>
          </a:p>
        </p:txBody>
      </p:sp>
    </p:spTree>
    <p:extLst>
      <p:ext uri="{BB962C8B-B14F-4D97-AF65-F5344CB8AC3E}">
        <p14:creationId xmlns:p14="http://schemas.microsoft.com/office/powerpoint/2010/main" val="3844161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Degrees of power sharing</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12</a:t>
            </a:fld>
            <a:endParaRPr lang="en-GB" dirty="0"/>
          </a:p>
        </p:txBody>
      </p:sp>
      <p:sp>
        <p:nvSpPr>
          <p:cNvPr id="18" name="Rectangle 3"/>
          <p:cNvSpPr txBox="1">
            <a:spLocks noChangeArrowheads="1"/>
          </p:cNvSpPr>
          <p:nvPr/>
        </p:nvSpPr>
        <p:spPr bwMode="auto">
          <a:xfrm>
            <a:off x="4154533" y="2651117"/>
            <a:ext cx="3733800" cy="34258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yriad Pro" pitchFamily="34" charset="0"/>
              <a:buNone/>
            </a:pPr>
            <a:r>
              <a:rPr lang="en-US" altLang="en-US" dirty="0"/>
              <a:t>Community control</a:t>
            </a:r>
          </a:p>
          <a:p>
            <a:pPr>
              <a:buFont typeface="Myriad Pro" pitchFamily="34" charset="0"/>
              <a:buNone/>
            </a:pPr>
            <a:r>
              <a:rPr lang="en-US" altLang="en-US" dirty="0"/>
              <a:t>Partnership </a:t>
            </a:r>
          </a:p>
          <a:p>
            <a:pPr>
              <a:buFont typeface="Myriad Pro" pitchFamily="34" charset="0"/>
              <a:buNone/>
            </a:pPr>
            <a:r>
              <a:rPr lang="en-US" altLang="en-US" dirty="0"/>
              <a:t>Advisory </a:t>
            </a:r>
          </a:p>
          <a:p>
            <a:pPr>
              <a:buFont typeface="Myriad Pro" pitchFamily="34" charset="0"/>
              <a:buNone/>
            </a:pPr>
            <a:r>
              <a:rPr lang="en-US" altLang="en-US" dirty="0"/>
              <a:t>Cooperative </a:t>
            </a:r>
          </a:p>
          <a:p>
            <a:pPr>
              <a:buFont typeface="Myriad Pro" pitchFamily="34" charset="0"/>
              <a:buNone/>
            </a:pPr>
            <a:r>
              <a:rPr lang="en-US" altLang="en-US" dirty="0"/>
              <a:t>Consultative</a:t>
            </a:r>
          </a:p>
          <a:p>
            <a:pPr>
              <a:buFont typeface="Arial" panose="020B0604020202020204" pitchFamily="34" charset="0"/>
              <a:buNone/>
            </a:pPr>
            <a:r>
              <a:rPr lang="en-US" altLang="en-US" dirty="0"/>
              <a:t>Communicative</a:t>
            </a:r>
          </a:p>
          <a:p>
            <a:pPr>
              <a:buFont typeface="Myriad Pro" pitchFamily="34" charset="0"/>
              <a:buNone/>
            </a:pPr>
            <a:r>
              <a:rPr lang="en-US" altLang="en-US" dirty="0"/>
              <a:t>Informative </a:t>
            </a:r>
          </a:p>
        </p:txBody>
      </p:sp>
      <p:grpSp>
        <p:nvGrpSpPr>
          <p:cNvPr id="3" name="Group 2"/>
          <p:cNvGrpSpPr/>
          <p:nvPr/>
        </p:nvGrpSpPr>
        <p:grpSpPr>
          <a:xfrm>
            <a:off x="2479174" y="2309033"/>
            <a:ext cx="1421290" cy="3856235"/>
            <a:chOff x="2805746" y="2355955"/>
            <a:chExt cx="1421290" cy="3856235"/>
          </a:xfrm>
        </p:grpSpPr>
        <p:sp>
          <p:nvSpPr>
            <p:cNvPr id="19" name="Up-Down Arrow 18"/>
            <p:cNvSpPr/>
            <p:nvPr/>
          </p:nvSpPr>
          <p:spPr>
            <a:xfrm>
              <a:off x="2858611" y="2954470"/>
              <a:ext cx="1079500" cy="2659205"/>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TextBox 1"/>
            <p:cNvSpPr txBox="1">
              <a:spLocks noChangeArrowheads="1"/>
            </p:cNvSpPr>
            <p:nvPr/>
          </p:nvSpPr>
          <p:spPr bwMode="auto">
            <a:xfrm>
              <a:off x="2805746" y="2355955"/>
              <a:ext cx="13684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3600" dirty="0">
                  <a:latin typeface="+mn-lt"/>
                </a:rPr>
                <a:t>More</a:t>
              </a:r>
            </a:p>
          </p:txBody>
        </p:sp>
        <p:sp>
          <p:nvSpPr>
            <p:cNvPr id="21" name="TextBox 9"/>
            <p:cNvSpPr txBox="1">
              <a:spLocks noChangeArrowheads="1"/>
            </p:cNvSpPr>
            <p:nvPr/>
          </p:nvSpPr>
          <p:spPr bwMode="auto">
            <a:xfrm>
              <a:off x="2858611" y="5566077"/>
              <a:ext cx="13684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3600" dirty="0">
                  <a:latin typeface="+mn-lt"/>
                </a:rPr>
                <a:t>Less</a:t>
              </a:r>
            </a:p>
          </p:txBody>
        </p:sp>
      </p:grpSp>
    </p:spTree>
    <p:extLst>
      <p:ext uri="{BB962C8B-B14F-4D97-AF65-F5344CB8AC3E}">
        <p14:creationId xmlns:p14="http://schemas.microsoft.com/office/powerpoint/2010/main" val="1327605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Key elements of co-management:</a:t>
            </a:r>
            <a:endParaRPr lang="en-GB" dirty="0"/>
          </a:p>
        </p:txBody>
      </p:sp>
      <p:sp>
        <p:nvSpPr>
          <p:cNvPr id="7" name="Content Placeholder 6"/>
          <p:cNvSpPr>
            <a:spLocks noGrp="1"/>
          </p:cNvSpPr>
          <p:nvPr>
            <p:ph idx="1"/>
          </p:nvPr>
        </p:nvSpPr>
        <p:spPr>
          <a:xfrm>
            <a:off x="628650" y="2641600"/>
            <a:ext cx="7886700" cy="3535362"/>
          </a:xfrm>
        </p:spPr>
        <p:txBody>
          <a:bodyPr/>
          <a:lstStyle/>
          <a:p>
            <a:r>
              <a:rPr lang="en-US" altLang="en-US" dirty="0"/>
              <a:t>Working together – power sharing</a:t>
            </a:r>
          </a:p>
          <a:p>
            <a:r>
              <a:rPr lang="en-US" altLang="en-US" dirty="0"/>
              <a:t>Better dialogue and communication </a:t>
            </a:r>
          </a:p>
          <a:p>
            <a:r>
              <a:rPr lang="en-US" altLang="en-US" dirty="0"/>
              <a:t>Reducing conflicts</a:t>
            </a:r>
          </a:p>
          <a:p>
            <a:r>
              <a:rPr lang="en-US" altLang="en-US" dirty="0"/>
              <a:t>Learning together</a:t>
            </a:r>
          </a:p>
          <a:p>
            <a:r>
              <a:rPr lang="en-US" altLang="en-US" dirty="0"/>
              <a:t>Sharing costs and benefits</a:t>
            </a:r>
          </a:p>
          <a:p>
            <a:r>
              <a:rPr lang="en-US" altLang="en-US" dirty="0"/>
              <a:t>Sharing successes and failures</a:t>
            </a:r>
          </a:p>
        </p:txBody>
      </p:sp>
      <p:sp>
        <p:nvSpPr>
          <p:cNvPr id="4" name="Slide Number Placeholder 3"/>
          <p:cNvSpPr>
            <a:spLocks noGrp="1"/>
          </p:cNvSpPr>
          <p:nvPr>
            <p:ph type="sldNum" sz="quarter" idx="12"/>
          </p:nvPr>
        </p:nvSpPr>
        <p:spPr/>
        <p:txBody>
          <a:bodyPr/>
          <a:lstStyle/>
          <a:p>
            <a:fld id="{9C9FB744-6D96-42AD-8134-B53D5656793E}" type="slidenum">
              <a:rPr lang="en-GB" smtClean="0"/>
              <a:pPr/>
              <a:t>13</a:t>
            </a:fld>
            <a:endParaRPr lang="en-GB" dirty="0"/>
          </a:p>
        </p:txBody>
      </p:sp>
    </p:spTree>
    <p:extLst>
      <p:ext uri="{BB962C8B-B14F-4D97-AF65-F5344CB8AC3E}">
        <p14:creationId xmlns:p14="http://schemas.microsoft.com/office/powerpoint/2010/main" val="3106896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60" y="1431399"/>
            <a:ext cx="8344790" cy="753473"/>
          </a:xfrm>
        </p:spPr>
        <p:txBody>
          <a:bodyPr/>
          <a:lstStyle/>
          <a:p>
            <a:r>
              <a:rPr lang="en-US" altLang="en-US" dirty="0"/>
              <a:t>Example: Cambodian Fish Refuges </a:t>
            </a:r>
            <a:endParaRPr lang="en-GB" dirty="0"/>
          </a:p>
        </p:txBody>
      </p:sp>
      <p:sp>
        <p:nvSpPr>
          <p:cNvPr id="7" name="Content Placeholder 6"/>
          <p:cNvSpPr>
            <a:spLocks noGrp="1"/>
          </p:cNvSpPr>
          <p:nvPr>
            <p:ph idx="1"/>
          </p:nvPr>
        </p:nvSpPr>
        <p:spPr>
          <a:xfrm>
            <a:off x="4443413" y="2242025"/>
            <a:ext cx="4457699" cy="4194052"/>
          </a:xfrm>
        </p:spPr>
        <p:txBody>
          <a:bodyPr>
            <a:normAutofit fontScale="77500" lnSpcReduction="20000"/>
          </a:bodyPr>
          <a:lstStyle/>
          <a:p>
            <a:r>
              <a:rPr lang="en-US" altLang="en-US" dirty="0"/>
              <a:t>Increasing  populations and open access fisheries in rice fields</a:t>
            </a:r>
          </a:p>
          <a:p>
            <a:pPr lvl="1"/>
            <a:r>
              <a:rPr lang="en-US" altLang="en-US" dirty="0"/>
              <a:t>Anyone can fish and tend to target water bodies in dry season</a:t>
            </a:r>
          </a:p>
          <a:p>
            <a:pPr lvl="1"/>
            <a:r>
              <a:rPr lang="en-US" altLang="en-US" dirty="0"/>
              <a:t>Loss of broodstock limited recruitment to fishery </a:t>
            </a:r>
          </a:p>
          <a:p>
            <a:r>
              <a:rPr lang="en-US" altLang="en-US" dirty="0"/>
              <a:t>Pilot projects to promote community led refuges</a:t>
            </a:r>
          </a:p>
          <a:p>
            <a:r>
              <a:rPr lang="en-US" altLang="en-US" dirty="0"/>
              <a:t>Common rules on fishing, agreement not to fish in refuge areas</a:t>
            </a:r>
          </a:p>
          <a:p>
            <a:r>
              <a:rPr lang="en-US" altLang="en-US" dirty="0"/>
              <a:t>Now institutionalized and promoted as a national programme</a:t>
            </a:r>
          </a:p>
          <a:p>
            <a:r>
              <a:rPr lang="en-US" altLang="en-US" dirty="0"/>
              <a:t>Fishery Department work with communities</a:t>
            </a:r>
          </a:p>
        </p:txBody>
      </p:sp>
      <p:sp>
        <p:nvSpPr>
          <p:cNvPr id="4" name="Slide Number Placeholder 3"/>
          <p:cNvSpPr>
            <a:spLocks noGrp="1"/>
          </p:cNvSpPr>
          <p:nvPr>
            <p:ph type="sldNum" sz="quarter" idx="12"/>
          </p:nvPr>
        </p:nvSpPr>
        <p:spPr/>
        <p:txBody>
          <a:bodyPr/>
          <a:lstStyle/>
          <a:p>
            <a:fld id="{9C9FB744-6D96-42AD-8134-B53D5656793E}" type="slidenum">
              <a:rPr lang="en-GB" smtClean="0"/>
              <a:pPr/>
              <a:t>14</a:t>
            </a:fld>
            <a:endParaRPr lang="en-GB" dirty="0"/>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560" y="2205446"/>
            <a:ext cx="3404744" cy="2133605"/>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4">
            <a:extLst>
              <a:ext uri="{28A0092B-C50C-407E-A947-70E740481C1C}">
                <a14:useLocalDpi xmlns:a14="http://schemas.microsoft.com/office/drawing/2010/main"/>
              </a:ext>
            </a:extLst>
          </a:blip>
          <a:srcRect t="32170"/>
          <a:stretch/>
        </p:blipFill>
        <p:spPr>
          <a:xfrm>
            <a:off x="1319879" y="3857654"/>
            <a:ext cx="2689479" cy="24323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729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Preparing stakeholders to actively engage:</a:t>
            </a:r>
          </a:p>
        </p:txBody>
      </p:sp>
      <p:sp>
        <p:nvSpPr>
          <p:cNvPr id="7" name="Content Placeholder 6"/>
          <p:cNvSpPr>
            <a:spLocks noGrp="1"/>
          </p:cNvSpPr>
          <p:nvPr>
            <p:ph idx="1"/>
          </p:nvPr>
        </p:nvSpPr>
        <p:spPr/>
        <p:txBody>
          <a:bodyPr/>
          <a:lstStyle/>
          <a:p>
            <a:pPr marL="0" indent="0">
              <a:buNone/>
            </a:pPr>
            <a:r>
              <a:rPr lang="en-US" altLang="en-US" b="1" dirty="0"/>
              <a:t>Awareness raising</a:t>
            </a:r>
          </a:p>
          <a:p>
            <a:r>
              <a:rPr lang="en-US" dirty="0"/>
              <a:t>Knowledge empowers people and improves their ability to take part (awareness of environmental, social/governance issues)</a:t>
            </a:r>
          </a:p>
          <a:p>
            <a:r>
              <a:rPr lang="en-US" dirty="0"/>
              <a:t>Methods can include:</a:t>
            </a:r>
          </a:p>
          <a:p>
            <a:pPr lvl="1"/>
            <a:r>
              <a:rPr lang="en-US" dirty="0"/>
              <a:t>training, focus group discussions, media campaigns, stories and policy briefs</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15</a:t>
            </a:fld>
            <a:endParaRPr lang="en-GB" dirty="0"/>
          </a:p>
        </p:txBody>
      </p:sp>
    </p:spTree>
    <p:extLst>
      <p:ext uri="{BB962C8B-B14F-4D97-AF65-F5344CB8AC3E}">
        <p14:creationId xmlns:p14="http://schemas.microsoft.com/office/powerpoint/2010/main" val="2809333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Preparing stakeholders to actively engage </a:t>
            </a:r>
            <a:r>
              <a:rPr lang="en-US" altLang="en-US" dirty="0" smtClean="0"/>
              <a:t>(cont.):</a:t>
            </a:r>
            <a:endParaRPr lang="en-US" altLang="en-US" dirty="0"/>
          </a:p>
        </p:txBody>
      </p:sp>
      <p:sp>
        <p:nvSpPr>
          <p:cNvPr id="7" name="Content Placeholder 6"/>
          <p:cNvSpPr>
            <a:spLocks noGrp="1"/>
          </p:cNvSpPr>
          <p:nvPr>
            <p:ph idx="1"/>
          </p:nvPr>
        </p:nvSpPr>
        <p:spPr>
          <a:xfrm>
            <a:off x="628650" y="2612571"/>
            <a:ext cx="7886700" cy="3564391"/>
          </a:xfrm>
        </p:spPr>
        <p:txBody>
          <a:bodyPr>
            <a:normAutofit fontScale="92500" lnSpcReduction="10000"/>
          </a:bodyPr>
          <a:lstStyle/>
          <a:p>
            <a:pPr marL="0" indent="0">
              <a:buNone/>
            </a:pPr>
            <a:r>
              <a:rPr lang="en-US" altLang="en-US" b="1" dirty="0"/>
              <a:t>Community mobilization</a:t>
            </a:r>
          </a:p>
          <a:p>
            <a:r>
              <a:rPr lang="en-US" dirty="0"/>
              <a:t>Stakeholders get organized to arrive at consensus on interests and concerns</a:t>
            </a:r>
          </a:p>
          <a:p>
            <a:endParaRPr lang="en-US" dirty="0"/>
          </a:p>
          <a:p>
            <a:pPr marL="0" indent="0">
              <a:buNone/>
            </a:pPr>
            <a:r>
              <a:rPr lang="en-US" dirty="0"/>
              <a:t>Methods can include: </a:t>
            </a:r>
          </a:p>
          <a:p>
            <a:pPr lvl="1"/>
            <a:r>
              <a:rPr lang="en-US" dirty="0"/>
              <a:t>environmental education</a:t>
            </a:r>
          </a:p>
          <a:p>
            <a:pPr lvl="1"/>
            <a:r>
              <a:rPr lang="en-US" dirty="0"/>
              <a:t>building alliances and networks and</a:t>
            </a:r>
          </a:p>
          <a:p>
            <a:pPr lvl="1"/>
            <a:r>
              <a:rPr lang="en-US" dirty="0"/>
              <a:t>human capacity development</a:t>
            </a:r>
          </a:p>
          <a:p>
            <a:pPr lvl="1"/>
            <a:r>
              <a:rPr lang="en-US" altLang="en-US" dirty="0"/>
              <a:t>organizational planning</a:t>
            </a:r>
          </a:p>
          <a:p>
            <a:endParaRPr lang="en-US" altLang="en-US" dirty="0"/>
          </a:p>
          <a:p>
            <a:endParaRPr lang="en-US" altLang="en-US" dirty="0"/>
          </a:p>
          <a:p>
            <a:endParaRPr lang="en-US" altLang="en-US" dirty="0"/>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16</a:t>
            </a:fld>
            <a:endParaRPr lang="en-GB" dirty="0"/>
          </a:p>
        </p:txBody>
      </p:sp>
    </p:spTree>
    <p:extLst>
      <p:ext uri="{BB962C8B-B14F-4D97-AF65-F5344CB8AC3E}">
        <p14:creationId xmlns:p14="http://schemas.microsoft.com/office/powerpoint/2010/main" val="1350114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1488551"/>
            <a:ext cx="8123464" cy="753473"/>
          </a:xfrm>
        </p:spPr>
        <p:txBody>
          <a:bodyPr>
            <a:normAutofit fontScale="90000"/>
          </a:bodyPr>
          <a:lstStyle/>
          <a:p>
            <a:pPr>
              <a:lnSpc>
                <a:spcPct val="80000"/>
              </a:lnSpc>
            </a:pPr>
            <a:r>
              <a:rPr lang="en-US" altLang="en-US" dirty="0">
                <a:solidFill>
                  <a:srgbClr val="2E75B6"/>
                </a:solidFill>
              </a:rPr>
              <a:t>Assess stakeholder interest and commitment</a:t>
            </a:r>
          </a:p>
        </p:txBody>
      </p:sp>
      <p:sp>
        <p:nvSpPr>
          <p:cNvPr id="4" name="Slide Number Placeholder 3"/>
          <p:cNvSpPr>
            <a:spLocks noGrp="1"/>
          </p:cNvSpPr>
          <p:nvPr>
            <p:ph type="sldNum" sz="quarter" idx="12"/>
          </p:nvPr>
        </p:nvSpPr>
        <p:spPr/>
        <p:txBody>
          <a:bodyPr/>
          <a:lstStyle/>
          <a:p>
            <a:fld id="{9C9FB744-6D96-42AD-8134-B53D5656793E}" type="slidenum">
              <a:rPr lang="en-GB" smtClean="0"/>
              <a:t>17</a:t>
            </a:fld>
            <a:endParaRPr lang="en-GB" dirty="0"/>
          </a:p>
        </p:txBody>
      </p:sp>
      <p:sp>
        <p:nvSpPr>
          <p:cNvPr id="5" name="TextBox 1"/>
          <p:cNvSpPr txBox="1">
            <a:spLocks noGrp="1" noChangeArrowheads="1"/>
          </p:cNvSpPr>
          <p:nvPr>
            <p:ph idx="1"/>
          </p:nvPr>
        </p:nvSpPr>
        <p:spPr bwMode="auto">
          <a:xfrm>
            <a:off x="563499" y="2391600"/>
            <a:ext cx="78867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buNone/>
            </a:pPr>
            <a:r>
              <a:rPr lang="en-AU" altLang="en-US" sz="2800" dirty="0">
                <a:latin typeface="+mn-lt"/>
              </a:rPr>
              <a:t>Stakeholders will have different levels of interest in the process  </a:t>
            </a:r>
          </a:p>
        </p:txBody>
      </p:sp>
      <p:graphicFrame>
        <p:nvGraphicFramePr>
          <p:cNvPr id="3" name="Table 2"/>
          <p:cNvGraphicFramePr>
            <a:graphicFrameLocks noGrp="1"/>
          </p:cNvGraphicFramePr>
          <p:nvPr>
            <p:extLst>
              <p:ext uri="{D42A27DB-BD31-4B8C-83A1-F6EECF244321}">
                <p14:modId xmlns:p14="http://schemas.microsoft.com/office/powerpoint/2010/main" val="1026992369"/>
              </p:ext>
            </p:extLst>
          </p:nvPr>
        </p:nvGraphicFramePr>
        <p:xfrm>
          <a:off x="563499" y="3409106"/>
          <a:ext cx="8024950" cy="2575560"/>
        </p:xfrm>
        <a:graphic>
          <a:graphicData uri="http://schemas.openxmlformats.org/drawingml/2006/table">
            <a:tbl>
              <a:tblPr firstRow="1" bandRow="1">
                <a:tableStyleId>{5C22544A-7EE6-4342-B048-85BDC9FD1C3A}</a:tableStyleId>
              </a:tblPr>
              <a:tblGrid>
                <a:gridCol w="1604990">
                  <a:extLst>
                    <a:ext uri="{9D8B030D-6E8A-4147-A177-3AD203B41FA5}">
                      <a16:colId xmlns:a16="http://schemas.microsoft.com/office/drawing/2014/main" xmlns="" val="20000"/>
                    </a:ext>
                  </a:extLst>
                </a:gridCol>
                <a:gridCol w="1604990">
                  <a:extLst>
                    <a:ext uri="{9D8B030D-6E8A-4147-A177-3AD203B41FA5}">
                      <a16:colId xmlns:a16="http://schemas.microsoft.com/office/drawing/2014/main" xmlns="" val="20001"/>
                    </a:ext>
                  </a:extLst>
                </a:gridCol>
                <a:gridCol w="1604990">
                  <a:extLst>
                    <a:ext uri="{9D8B030D-6E8A-4147-A177-3AD203B41FA5}">
                      <a16:colId xmlns:a16="http://schemas.microsoft.com/office/drawing/2014/main" xmlns="" val="20002"/>
                    </a:ext>
                  </a:extLst>
                </a:gridCol>
                <a:gridCol w="1604990">
                  <a:extLst>
                    <a:ext uri="{9D8B030D-6E8A-4147-A177-3AD203B41FA5}">
                      <a16:colId xmlns:a16="http://schemas.microsoft.com/office/drawing/2014/main" xmlns="" val="20003"/>
                    </a:ext>
                  </a:extLst>
                </a:gridCol>
                <a:gridCol w="1604990">
                  <a:extLst>
                    <a:ext uri="{9D8B030D-6E8A-4147-A177-3AD203B41FA5}">
                      <a16:colId xmlns:a16="http://schemas.microsoft.com/office/drawing/2014/main" xmlns="" val="20004"/>
                    </a:ext>
                  </a:extLst>
                </a:gridCol>
              </a:tblGrid>
              <a:tr h="370840">
                <a:tc>
                  <a:txBody>
                    <a:bodyPr/>
                    <a:lstStyle/>
                    <a:p>
                      <a:endParaRPr lang="en-US" dirty="0"/>
                    </a:p>
                  </a:txBody>
                  <a:tcPr/>
                </a:tc>
                <a:tc>
                  <a:txBody>
                    <a:bodyPr/>
                    <a:lstStyle/>
                    <a:p>
                      <a:pPr algn="ctr"/>
                      <a:r>
                        <a:rPr lang="en-US" dirty="0"/>
                        <a:t>Some awareness of problems with fisheries</a:t>
                      </a:r>
                    </a:p>
                  </a:txBody>
                  <a:tcPr anchor="ctr"/>
                </a:tc>
                <a:tc>
                  <a:txBody>
                    <a:bodyPr/>
                    <a:lstStyle/>
                    <a:p>
                      <a:pPr algn="ctr"/>
                      <a:r>
                        <a:rPr lang="en-US" dirty="0"/>
                        <a:t>Concern about these problems</a:t>
                      </a:r>
                    </a:p>
                  </a:txBody>
                  <a:tcPr anchor="ctr"/>
                </a:tc>
                <a:tc>
                  <a:txBody>
                    <a:bodyPr/>
                    <a:lstStyle/>
                    <a:p>
                      <a:pPr algn="ctr"/>
                      <a:r>
                        <a:rPr lang="en-US" dirty="0"/>
                        <a:t>Willingness</a:t>
                      </a:r>
                      <a:r>
                        <a:rPr lang="en-US" baseline="0" dirty="0"/>
                        <a:t> and ability to take action to solve these problems</a:t>
                      </a:r>
                      <a:endParaRPr lang="en-US" dirty="0"/>
                    </a:p>
                  </a:txBody>
                  <a:tcPr anchor="ctr"/>
                </a:tc>
                <a:tc>
                  <a:txBody>
                    <a:bodyPr/>
                    <a:lstStyle/>
                    <a:p>
                      <a:pPr algn="ctr"/>
                      <a:r>
                        <a:rPr lang="en-US" dirty="0"/>
                        <a:t>Action needed</a:t>
                      </a:r>
                    </a:p>
                  </a:txBody>
                  <a:tcPr anchor="ctr"/>
                </a:tc>
                <a:extLst>
                  <a:ext uri="{0D108BD9-81ED-4DB2-BD59-A6C34878D82A}">
                    <a16:rowId xmlns:a16="http://schemas.microsoft.com/office/drawing/2014/main" xmlns="" val="10000"/>
                  </a:ext>
                </a:extLst>
              </a:tr>
              <a:tr h="370840">
                <a:tc>
                  <a:txBody>
                    <a:bodyPr/>
                    <a:lstStyle/>
                    <a:p>
                      <a:r>
                        <a:rPr lang="en-US" dirty="0"/>
                        <a:t>Stakeholder 1</a:t>
                      </a:r>
                    </a:p>
                  </a:txBody>
                  <a:tcPr/>
                </a:tc>
                <a:tc>
                  <a:txBody>
                    <a:bodyPr/>
                    <a:lstStyle/>
                    <a:p>
                      <a:endParaRPr lang="en-US" dirty="0"/>
                    </a:p>
                  </a:txBody>
                  <a:tcPr/>
                </a:tc>
                <a:tc>
                  <a:txBody>
                    <a:bodyPr/>
                    <a:lstStyle/>
                    <a:p>
                      <a:r>
                        <a:rPr lang="en-US" dirty="0"/>
                        <a:t>X</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1"/>
                  </a:ext>
                </a:extLst>
              </a:tr>
              <a:tr h="370840">
                <a:tc>
                  <a:txBody>
                    <a:bodyPr/>
                    <a:lstStyle/>
                    <a:p>
                      <a:r>
                        <a:rPr lang="en-US" dirty="0"/>
                        <a:t>Stakeholder 2</a:t>
                      </a:r>
                    </a:p>
                  </a:txBody>
                  <a:tcPr/>
                </a:tc>
                <a:tc>
                  <a:txBody>
                    <a:bodyPr/>
                    <a:lstStyle/>
                    <a:p>
                      <a:endParaRPr lang="en-US" dirty="0"/>
                    </a:p>
                  </a:txBody>
                  <a:tcPr/>
                </a:tc>
                <a:tc>
                  <a:txBody>
                    <a:bodyPr/>
                    <a:lstStyle/>
                    <a:p>
                      <a:endParaRPr lang="en-US" dirty="0"/>
                    </a:p>
                  </a:txBody>
                  <a:tcPr/>
                </a:tc>
                <a:tc>
                  <a:txBody>
                    <a:bodyPr/>
                    <a:lstStyle/>
                    <a:p>
                      <a:r>
                        <a:rPr lang="en-US" dirty="0"/>
                        <a:t>X</a:t>
                      </a:r>
                    </a:p>
                  </a:txBody>
                  <a:tcPr/>
                </a:tc>
                <a:tc>
                  <a:txBody>
                    <a:bodyPr/>
                    <a:lstStyle/>
                    <a:p>
                      <a:endParaRPr lang="en-US" dirty="0"/>
                    </a:p>
                  </a:txBody>
                  <a:tcPr/>
                </a:tc>
                <a:extLst>
                  <a:ext uri="{0D108BD9-81ED-4DB2-BD59-A6C34878D82A}">
                    <a16:rowId xmlns:a16="http://schemas.microsoft.com/office/drawing/2014/main" xmlns="" val="10002"/>
                  </a:ext>
                </a:extLst>
              </a:tr>
              <a:tr h="370840">
                <a:tc>
                  <a:txBody>
                    <a:bodyPr/>
                    <a:lstStyle/>
                    <a:p>
                      <a:r>
                        <a:rPr lang="en-US" dirty="0"/>
                        <a:t>Stakeholder 3</a:t>
                      </a:r>
                    </a:p>
                  </a:txBody>
                  <a:tcPr/>
                </a:tc>
                <a:tc>
                  <a:txBody>
                    <a:bodyPr/>
                    <a:lstStyle/>
                    <a:p>
                      <a:r>
                        <a:rPr lang="en-US" dirty="0"/>
                        <a:t>X</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834778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62269"/>
            <a:ext cx="9144000" cy="5154405"/>
          </a:xfrm>
          <a:prstGeom prst="rect">
            <a:avLst/>
          </a:prstGeom>
          <a:gradFill>
            <a:gsLst>
              <a:gs pos="0">
                <a:schemeClr val="accent1">
                  <a:lumMod val="40000"/>
                  <a:lumOff val="60000"/>
                </a:schemeClr>
              </a:gs>
              <a:gs pos="100000">
                <a:schemeClr val="accent1">
                  <a:lumMod val="20000"/>
                  <a:lumOff val="8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ltLang="en-US" dirty="0"/>
              <a:t>Key messages</a:t>
            </a:r>
          </a:p>
        </p:txBody>
      </p:sp>
      <p:sp>
        <p:nvSpPr>
          <p:cNvPr id="3" name="Content Placeholder 2"/>
          <p:cNvSpPr>
            <a:spLocks noGrp="1"/>
          </p:cNvSpPr>
          <p:nvPr>
            <p:ph idx="1"/>
          </p:nvPr>
        </p:nvSpPr>
        <p:spPr/>
        <p:txBody>
          <a:bodyPr>
            <a:normAutofit/>
          </a:bodyPr>
          <a:lstStyle/>
          <a:p>
            <a:r>
              <a:rPr lang="en-AU" dirty="0"/>
              <a:t>Stakeholder engagement is initiated in the </a:t>
            </a:r>
            <a:r>
              <a:rPr lang="en-AU" dirty="0" err="1" smtClean="0"/>
              <a:t>Startup</a:t>
            </a:r>
            <a:r>
              <a:rPr lang="en-AU" dirty="0" smtClean="0"/>
              <a:t> </a:t>
            </a:r>
            <a:r>
              <a:rPr lang="en-AU" dirty="0"/>
              <a:t>but continues through the whole EAFm process</a:t>
            </a:r>
          </a:p>
          <a:p>
            <a:r>
              <a:rPr lang="en-AU" dirty="0"/>
              <a:t>EAFm involves developing co-management arrangements, so stakeholders are involved in planning, implementing, as well as evaluating and adapting</a:t>
            </a:r>
          </a:p>
          <a:p>
            <a:r>
              <a:rPr lang="en-AU" dirty="0"/>
              <a:t>Stakeholder engagement requires people skills and there are a number of tools that can be used</a:t>
            </a:r>
          </a:p>
          <a:p>
            <a:endParaRPr lang="en-AU" dirty="0"/>
          </a:p>
          <a:p>
            <a:endParaRPr lang="en-US" dirty="0"/>
          </a:p>
        </p:txBody>
      </p:sp>
      <p:sp>
        <p:nvSpPr>
          <p:cNvPr id="4" name="Slide Number Placeholder 3"/>
          <p:cNvSpPr>
            <a:spLocks noGrp="1"/>
          </p:cNvSpPr>
          <p:nvPr>
            <p:ph type="sldNum" sz="quarter" idx="12"/>
          </p:nvPr>
        </p:nvSpPr>
        <p:spPr/>
        <p:txBody>
          <a:bodyPr/>
          <a:lstStyle/>
          <a:p>
            <a:fld id="{2244EDDE-A91D-4F4F-8AC8-19298CCDCDF4}" type="slidenum">
              <a:rPr lang="en-GB" smtClean="0"/>
              <a:pPr/>
              <a:t>18</a:t>
            </a:fld>
            <a:endParaRPr lang="en-GB" dirty="0"/>
          </a:p>
        </p:txBody>
      </p:sp>
      <p:sp>
        <p:nvSpPr>
          <p:cNvPr id="5" name="Rectangle 4"/>
          <p:cNvSpPr/>
          <p:nvPr/>
        </p:nvSpPr>
        <p:spPr>
          <a:xfrm>
            <a:off x="682625" y="-266329"/>
            <a:ext cx="2286000" cy="1262910"/>
          </a:xfrm>
          <a:prstGeom prst="rect">
            <a:avLst/>
          </a:prstGeom>
        </p:spPr>
        <p:txBody>
          <a:bodyPr>
            <a:spAutoFit/>
          </a:bodyPr>
          <a:lstStyle/>
          <a:p>
            <a:pPr marL="514350" lvl="0" indent="-514350">
              <a:lnSpc>
                <a:spcPct val="90000"/>
              </a:lnSpc>
              <a:spcBef>
                <a:spcPts val="1000"/>
              </a:spcBef>
              <a:buFont typeface="+mj-lt"/>
              <a:buAutoNum type="arabicPeriod"/>
            </a:pPr>
            <a:r>
              <a:rPr lang="en-US" sz="2800" dirty="0">
                <a:solidFill>
                  <a:prstClr val="black"/>
                </a:solidFill>
              </a:rPr>
              <a:t>Undertake a legal review</a:t>
            </a:r>
          </a:p>
        </p:txBody>
      </p:sp>
    </p:spTree>
    <p:extLst>
      <p:ext uri="{BB962C8B-B14F-4D97-AF65-F5344CB8AC3E}">
        <p14:creationId xmlns:p14="http://schemas.microsoft.com/office/powerpoint/2010/main" val="1892988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360690"/>
            <a:ext cx="9144000" cy="5075386"/>
          </a:xfrm>
          <a:prstGeom prst="rect">
            <a:avLst/>
          </a:prstGeom>
          <a:solidFill>
            <a:srgbClr val="FAE6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628650" y="1542440"/>
            <a:ext cx="7886700" cy="753473"/>
          </a:xfrm>
        </p:spPr>
        <p:txBody>
          <a:bodyPr>
            <a:normAutofit/>
          </a:bodyPr>
          <a:lstStyle/>
          <a:p>
            <a:r>
              <a:rPr lang="en-US" altLang="en-US" dirty="0"/>
              <a:t>Active listening in threes</a:t>
            </a:r>
          </a:p>
        </p:txBody>
      </p:sp>
      <p:sp>
        <p:nvSpPr>
          <p:cNvPr id="7" name="Content Placeholder 6"/>
          <p:cNvSpPr>
            <a:spLocks noGrp="1"/>
          </p:cNvSpPr>
          <p:nvPr>
            <p:ph idx="1"/>
          </p:nvPr>
        </p:nvSpPr>
        <p:spPr>
          <a:xfrm>
            <a:off x="628650" y="2498651"/>
            <a:ext cx="7886700" cy="3916437"/>
          </a:xfrm>
        </p:spPr>
        <p:txBody>
          <a:bodyPr>
            <a:normAutofit/>
          </a:bodyPr>
          <a:lstStyle/>
          <a:p>
            <a:pPr marL="411163" indent="-411163" defTabSz="1096963">
              <a:buNone/>
            </a:pPr>
            <a:endParaRPr lang="en-GB" altLang="en-US" dirty="0">
              <a:solidFill>
                <a:schemeClr val="bg2">
                  <a:lumMod val="10000"/>
                </a:schemeClr>
              </a:solidFill>
            </a:endParaRPr>
          </a:p>
          <a:p>
            <a:pPr marL="0" indent="0">
              <a:buNone/>
            </a:pPr>
            <a:endParaRPr lang="en-GB" dirty="0">
              <a:solidFill>
                <a:schemeClr val="bg2">
                  <a:lumMod val="10000"/>
                </a:schemeClr>
              </a:solidFill>
            </a:endParaRPr>
          </a:p>
        </p:txBody>
      </p:sp>
      <p:sp>
        <p:nvSpPr>
          <p:cNvPr id="4" name="Slide Number Placeholder 3"/>
          <p:cNvSpPr>
            <a:spLocks noGrp="1"/>
          </p:cNvSpPr>
          <p:nvPr>
            <p:ph type="sldNum" sz="quarter" idx="12"/>
          </p:nvPr>
        </p:nvSpPr>
        <p:spPr/>
        <p:txBody>
          <a:bodyPr/>
          <a:lstStyle/>
          <a:p>
            <a:fld id="{9C9FB744-6D96-42AD-8134-B53D5656793E}" type="slidenum">
              <a:rPr lang="en-GB" smtClean="0"/>
              <a:pPr/>
              <a:t>19</a:t>
            </a:fld>
            <a:endParaRPr lang="en-GB" dirty="0"/>
          </a:p>
        </p:txBody>
      </p:sp>
      <p:sp>
        <p:nvSpPr>
          <p:cNvPr id="6" name="Rectangle 3"/>
          <p:cNvSpPr txBox="1">
            <a:spLocks noChangeArrowheads="1"/>
          </p:cNvSpPr>
          <p:nvPr/>
        </p:nvSpPr>
        <p:spPr>
          <a:xfrm>
            <a:off x="129702" y="2316901"/>
            <a:ext cx="9014298" cy="3169499"/>
          </a:xfrm>
          <a:prstGeom prst="rect">
            <a:avLst/>
          </a:prstGeom>
        </p:spPr>
        <p:txBody>
          <a:bodyPr vert="horz" lIns="91398" tIns="45702" rIns="91398" bIns="4570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pPr>
            <a:r>
              <a:rPr lang="en-GB" sz="2400" dirty="0"/>
              <a:t>Two of you discuss examples of co-management that you are familiar with/ have experienced/ know of (think about topics we have just discussed)</a:t>
            </a:r>
          </a:p>
          <a:p>
            <a:pPr marL="457200" indent="-457200">
              <a:buFont typeface="Arial"/>
              <a:buNone/>
              <a:defRPr/>
            </a:pPr>
            <a:r>
              <a:rPr lang="en-GB" sz="2400" dirty="0"/>
              <a:t>  </a:t>
            </a:r>
          </a:p>
          <a:p>
            <a:pPr marL="457200" indent="-457200">
              <a:buFont typeface="+mj-lt"/>
              <a:buAutoNum type="arabicPeriod" startAt="2"/>
              <a:defRPr/>
            </a:pPr>
            <a:r>
              <a:rPr lang="en-GB" sz="2400" dirty="0"/>
              <a:t>The 3</a:t>
            </a:r>
            <a:r>
              <a:rPr lang="en-GB" sz="2400" baseline="30000" dirty="0"/>
              <a:t>rd</a:t>
            </a:r>
            <a:r>
              <a:rPr lang="en-GB" sz="2400" dirty="0"/>
              <a:t> person observes (can take notes) then feeds back. Rotate so you all get a chance to speak and observe</a:t>
            </a:r>
          </a:p>
          <a:p>
            <a:pPr marL="0" indent="0">
              <a:buFont typeface="Arial"/>
              <a:buNone/>
              <a:defRPr/>
            </a:pPr>
            <a:endParaRPr lang="en-GB" sz="2000" b="1" dirty="0"/>
          </a:p>
          <a:p>
            <a:pPr marL="0" indent="0">
              <a:buFont typeface="Arial"/>
              <a:buNone/>
              <a:defRPr/>
            </a:pPr>
            <a:r>
              <a:rPr lang="en-GB" sz="2400" b="1" dirty="0"/>
              <a:t>Practice active listening:</a:t>
            </a:r>
            <a:r>
              <a:rPr lang="en-GB" sz="2400" b="1" dirty="0">
                <a:sym typeface="Wingdings"/>
              </a:rPr>
              <a:t>  </a:t>
            </a:r>
            <a:r>
              <a:rPr lang="en-GB" b="1" dirty="0">
                <a:solidFill>
                  <a:schemeClr val="accent6">
                    <a:lumMod val="75000"/>
                  </a:schemeClr>
                </a:solidFill>
                <a:sym typeface="Wingdings"/>
              </a:rPr>
              <a:t></a:t>
            </a:r>
            <a:r>
              <a:rPr lang="en-GB" b="1" i="1" dirty="0">
                <a:solidFill>
                  <a:schemeClr val="accent6">
                    <a:lumMod val="75000"/>
                  </a:schemeClr>
                </a:solidFill>
                <a:sym typeface="Wingdings"/>
              </a:rPr>
              <a:t> </a:t>
            </a:r>
            <a:r>
              <a:rPr lang="en-GB" b="1" i="1" dirty="0">
                <a:solidFill>
                  <a:schemeClr val="accent6">
                    <a:lumMod val="75000"/>
                  </a:schemeClr>
                </a:solidFill>
              </a:rPr>
              <a:t>Paraphrasing   </a:t>
            </a:r>
            <a:r>
              <a:rPr lang="en-GB" b="1" dirty="0">
                <a:solidFill>
                  <a:schemeClr val="accent6">
                    <a:lumMod val="75000"/>
                  </a:schemeClr>
                </a:solidFill>
                <a:sym typeface="Wingdings"/>
              </a:rPr>
              <a:t> </a:t>
            </a:r>
            <a:r>
              <a:rPr lang="en-GB" b="1" i="1" dirty="0">
                <a:solidFill>
                  <a:schemeClr val="accent6">
                    <a:lumMod val="75000"/>
                  </a:schemeClr>
                </a:solidFill>
              </a:rPr>
              <a:t>Clarifying</a:t>
            </a:r>
          </a:p>
          <a:p>
            <a:pPr marL="0" indent="0">
              <a:buFont typeface="Arial"/>
              <a:buNone/>
              <a:defRPr/>
            </a:pPr>
            <a:r>
              <a:rPr lang="en-GB" b="1" dirty="0">
                <a:solidFill>
                  <a:schemeClr val="accent6">
                    <a:lumMod val="75000"/>
                  </a:schemeClr>
                </a:solidFill>
                <a:sym typeface="Wingdings"/>
              </a:rPr>
              <a:t>			       </a:t>
            </a:r>
            <a:r>
              <a:rPr lang="en-GB" b="1" i="1" dirty="0">
                <a:solidFill>
                  <a:schemeClr val="accent6">
                    <a:lumMod val="75000"/>
                  </a:schemeClr>
                </a:solidFill>
              </a:rPr>
              <a:t>Eye contact	   </a:t>
            </a:r>
            <a:r>
              <a:rPr lang="en-GB" b="1" dirty="0">
                <a:solidFill>
                  <a:schemeClr val="accent6">
                    <a:lumMod val="75000"/>
                  </a:schemeClr>
                </a:solidFill>
                <a:sym typeface="Wingdings"/>
              </a:rPr>
              <a:t> </a:t>
            </a:r>
            <a:r>
              <a:rPr lang="en-GB" b="1" i="1" dirty="0">
                <a:solidFill>
                  <a:schemeClr val="accent6">
                    <a:lumMod val="75000"/>
                  </a:schemeClr>
                </a:solidFill>
              </a:rPr>
              <a:t>Body language</a:t>
            </a:r>
          </a:p>
          <a:p>
            <a:pPr marL="0" indent="0">
              <a:buNone/>
              <a:defRPr/>
            </a:pPr>
            <a:endParaRPr lang="en-GB" sz="2000" b="1" dirty="0"/>
          </a:p>
        </p:txBody>
      </p:sp>
    </p:spTree>
    <p:extLst>
      <p:ext uri="{BB962C8B-B14F-4D97-AF65-F5344CB8AC3E}">
        <p14:creationId xmlns:p14="http://schemas.microsoft.com/office/powerpoint/2010/main" val="388118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9FB744-6D96-42AD-8134-B53D5656793E}" type="slidenum">
              <a:rPr lang="en-GB" smtClean="0"/>
              <a:pPr/>
              <a:t>2</a:t>
            </a:fld>
            <a:endParaRPr lang="en-GB" dirty="0"/>
          </a:p>
        </p:txBody>
      </p:sp>
      <p:pic>
        <p:nvPicPr>
          <p:cNvPr id="2" name="Picture 1"/>
          <p:cNvPicPr>
            <a:picLocks noChangeAspect="1"/>
          </p:cNvPicPr>
          <p:nvPr/>
        </p:nvPicPr>
        <p:blipFill>
          <a:blip r:embed="rId3"/>
          <a:stretch>
            <a:fillRect/>
          </a:stretch>
        </p:blipFill>
        <p:spPr>
          <a:xfrm>
            <a:off x="2160870" y="1425323"/>
            <a:ext cx="5505165" cy="4956478"/>
          </a:xfrm>
          <a:prstGeom prst="rect">
            <a:avLst/>
          </a:prstGeom>
        </p:spPr>
      </p:pic>
      <p:pic>
        <p:nvPicPr>
          <p:cNvPr id="3" name="Picture 2"/>
          <p:cNvPicPr>
            <a:picLocks noChangeAspect="1"/>
          </p:cNvPicPr>
          <p:nvPr/>
        </p:nvPicPr>
        <p:blipFill>
          <a:blip r:embed="rId4"/>
          <a:stretch>
            <a:fillRect/>
          </a:stretch>
        </p:blipFill>
        <p:spPr>
          <a:xfrm>
            <a:off x="1863975" y="906215"/>
            <a:ext cx="2036240" cy="1920406"/>
          </a:xfrm>
          <a:prstGeom prst="rect">
            <a:avLst/>
          </a:prstGeom>
        </p:spPr>
      </p:pic>
    </p:spTree>
    <p:extLst>
      <p:ext uri="{BB962C8B-B14F-4D97-AF65-F5344CB8AC3E}">
        <p14:creationId xmlns:p14="http://schemas.microsoft.com/office/powerpoint/2010/main" val="848053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253206" y="1616627"/>
            <a:ext cx="91440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800" b="1" dirty="0">
              <a:solidFill>
                <a:srgbClr val="0000BA"/>
              </a:solidFill>
              <a:latin typeface="Myriad Pro" pitchFamily="34" charset="0"/>
            </a:endParaRPr>
          </a:p>
        </p:txBody>
      </p:sp>
      <p:sp>
        <p:nvSpPr>
          <p:cNvPr id="5" name="Title 4"/>
          <p:cNvSpPr>
            <a:spLocks noGrp="1"/>
          </p:cNvSpPr>
          <p:nvPr>
            <p:ph type="title"/>
          </p:nvPr>
        </p:nvSpPr>
        <p:spPr/>
        <p:txBody>
          <a:bodyPr/>
          <a:lstStyle/>
          <a:p>
            <a:r>
              <a:rPr lang="en-US" altLang="en-US" dirty="0"/>
              <a:t>Session objectives</a:t>
            </a:r>
            <a:endParaRPr lang="en-GB" dirty="0"/>
          </a:p>
        </p:txBody>
      </p:sp>
      <p:sp>
        <p:nvSpPr>
          <p:cNvPr id="6" name="Content Placeholder 5"/>
          <p:cNvSpPr>
            <a:spLocks noGrp="1"/>
          </p:cNvSpPr>
          <p:nvPr>
            <p:ph idx="1"/>
          </p:nvPr>
        </p:nvSpPr>
        <p:spPr/>
        <p:txBody>
          <a:bodyPr/>
          <a:lstStyle/>
          <a:p>
            <a:pPr marL="0" indent="0">
              <a:buNone/>
            </a:pPr>
            <a:r>
              <a:rPr lang="en-US" altLang="en-US" b="1" dirty="0"/>
              <a:t>After this session you will be able to:</a:t>
            </a:r>
          </a:p>
          <a:p>
            <a:r>
              <a:rPr lang="en-GB" altLang="en-US" dirty="0"/>
              <a:t>Apply </a:t>
            </a:r>
            <a:r>
              <a:rPr lang="en-GB" altLang="en-US" dirty="0" smtClean="0"/>
              <a:t>participatory </a:t>
            </a:r>
            <a:r>
              <a:rPr lang="en-GB" altLang="en-US" dirty="0"/>
              <a:t>approaches for stakeholder engagement</a:t>
            </a:r>
            <a:endParaRPr lang="en-US" altLang="en-US" dirty="0"/>
          </a:p>
          <a:p>
            <a:r>
              <a:rPr lang="en-GB" altLang="en-US" dirty="0"/>
              <a:t>Organize and hold stakeholder meetings</a:t>
            </a:r>
            <a:endParaRPr lang="en-US" altLang="en-US" dirty="0"/>
          </a:p>
          <a:p>
            <a:r>
              <a:rPr lang="en-GB" altLang="en-US" dirty="0"/>
              <a:t>Describe the basic concepts of co-management</a:t>
            </a:r>
          </a:p>
          <a:p>
            <a:endParaRPr lang="en-US" altLang="en-US"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3</a:t>
            </a:fld>
            <a:endParaRPr lang="en-GB" dirty="0"/>
          </a:p>
        </p:txBody>
      </p:sp>
    </p:spTree>
    <p:extLst>
      <p:ext uri="{BB962C8B-B14F-4D97-AF65-F5344CB8AC3E}">
        <p14:creationId xmlns:p14="http://schemas.microsoft.com/office/powerpoint/2010/main" val="3412974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Engaging stakeholders</a:t>
            </a:r>
            <a:endParaRPr lang="en-GB" dirty="0"/>
          </a:p>
        </p:txBody>
      </p:sp>
      <p:sp>
        <p:nvSpPr>
          <p:cNvPr id="3" name="Content Placeholder 2"/>
          <p:cNvSpPr>
            <a:spLocks noGrp="1"/>
          </p:cNvSpPr>
          <p:nvPr>
            <p:ph idx="1"/>
          </p:nvPr>
        </p:nvSpPr>
        <p:spPr/>
        <p:txBody>
          <a:bodyPr/>
          <a:lstStyle/>
          <a:p>
            <a:r>
              <a:rPr lang="en-US" altLang="en-US" dirty="0"/>
              <a:t>Important to engage stakeholders throughout the EAFm process</a:t>
            </a:r>
          </a:p>
          <a:p>
            <a:r>
              <a:rPr lang="en-US" altLang="en-US" dirty="0"/>
              <a:t>Need to have them onboard from the beginning and maintain their interest</a:t>
            </a:r>
          </a:p>
          <a:p>
            <a:r>
              <a:rPr lang="en-US" altLang="en-US" dirty="0"/>
              <a:t>EAFm team need people skills (e.g. facilitation,  conflict management, etc.) </a:t>
            </a:r>
            <a:endParaRPr lang="en-AU" altLang="en-US" dirty="0"/>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4</a:t>
            </a:fld>
            <a:endParaRPr lang="en-GB" dirty="0"/>
          </a:p>
        </p:txBody>
      </p:sp>
    </p:spTree>
    <p:extLst>
      <p:ext uri="{BB962C8B-B14F-4D97-AF65-F5344CB8AC3E}">
        <p14:creationId xmlns:p14="http://schemas.microsoft.com/office/powerpoint/2010/main" val="4115424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Participation</a:t>
            </a:r>
            <a:endParaRPr lang="en-GB" dirty="0"/>
          </a:p>
        </p:txBody>
      </p:sp>
      <p:sp>
        <p:nvSpPr>
          <p:cNvPr id="3" name="Content Placeholder 2"/>
          <p:cNvSpPr>
            <a:spLocks noGrp="1"/>
          </p:cNvSpPr>
          <p:nvPr>
            <p:ph idx="1"/>
          </p:nvPr>
        </p:nvSpPr>
        <p:spPr>
          <a:xfrm>
            <a:off x="628650" y="5618480"/>
            <a:ext cx="7886700" cy="558482"/>
          </a:xfrm>
        </p:spPr>
        <p:txBody>
          <a:bodyPr/>
          <a:lstStyle/>
          <a:p>
            <a:pPr marL="0" indent="0">
              <a:buNone/>
            </a:pPr>
            <a:r>
              <a:rPr lang="en-GB" altLang="en-US" dirty="0"/>
              <a:t>So what do we mean by participation?</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5</a:t>
            </a:fld>
            <a:endParaRPr lang="en-GB" dirty="0"/>
          </a:p>
        </p:txBody>
      </p:sp>
      <p:sp>
        <p:nvSpPr>
          <p:cNvPr id="8" name="Oval Callout 7"/>
          <p:cNvSpPr/>
          <p:nvPr/>
        </p:nvSpPr>
        <p:spPr>
          <a:xfrm>
            <a:off x="3128963" y="2032935"/>
            <a:ext cx="5761037" cy="3455988"/>
          </a:xfrm>
          <a:prstGeom prst="wedgeEllipseCallout">
            <a:avLst>
              <a:gd name="adj1" fmla="val -47828"/>
              <a:gd name="adj2" fmla="val -52921"/>
            </a:avLst>
          </a:prstGeom>
          <a:solidFill>
            <a:srgbClr val="FFD0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tx1"/>
                </a:solidFill>
              </a:rPr>
              <a:t>The active participation of people is at the heart of EAFm</a:t>
            </a:r>
          </a:p>
        </p:txBody>
      </p:sp>
    </p:spTree>
    <p:extLst>
      <p:ext uri="{BB962C8B-B14F-4D97-AF65-F5344CB8AC3E}">
        <p14:creationId xmlns:p14="http://schemas.microsoft.com/office/powerpoint/2010/main" val="236277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Key principles of participation</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6</a:t>
            </a:fld>
            <a:endParaRPr lang="en-GB" dirty="0"/>
          </a:p>
        </p:txBody>
      </p:sp>
      <p:pic>
        <p:nvPicPr>
          <p:cNvPr id="8" name="Picture 21" descr="Pictur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028" y="2998090"/>
            <a:ext cx="3352800" cy="2835275"/>
          </a:xfrm>
          <a:prstGeom prst="rect">
            <a:avLst/>
          </a:prstGeom>
          <a:solidFill>
            <a:schemeClr val="accent6">
              <a:lumMod val="40000"/>
              <a:lumOff val="60000"/>
            </a:schemeClr>
          </a:solidFill>
          <a:ln>
            <a:noFill/>
          </a:ln>
        </p:spPr>
      </p:pic>
      <p:sp>
        <p:nvSpPr>
          <p:cNvPr id="9" name="Text Box 5"/>
          <p:cNvSpPr txBox="1">
            <a:spLocks noChangeArrowheads="1"/>
          </p:cNvSpPr>
          <p:nvPr/>
        </p:nvSpPr>
        <p:spPr bwMode="auto">
          <a:xfrm>
            <a:off x="693483" y="2448021"/>
            <a:ext cx="3360738" cy="630238"/>
          </a:xfrm>
          <a:prstGeom prst="rect">
            <a:avLst/>
          </a:prstGeom>
          <a:solidFill>
            <a:schemeClr val="accent6">
              <a:lumMod val="40000"/>
              <a:lumOff val="60000"/>
            </a:schemeClr>
          </a:solidFill>
          <a:ln>
            <a:noFill/>
          </a:ln>
        </p:spPr>
        <p:txBody>
          <a:bodyPr lIns="76164" tIns="38080" rIns="76164" bIns="38080">
            <a:spAutoFit/>
          </a:bodyP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dirty="0">
                <a:latin typeface="+mn-lt"/>
              </a:rPr>
              <a:t>Let go of your own ideas and viewpoints</a:t>
            </a:r>
          </a:p>
        </p:txBody>
      </p:sp>
      <p:sp>
        <p:nvSpPr>
          <p:cNvPr id="10" name="Text Box 6"/>
          <p:cNvSpPr txBox="1">
            <a:spLocks noChangeArrowheads="1"/>
          </p:cNvSpPr>
          <p:nvPr/>
        </p:nvSpPr>
        <p:spPr bwMode="auto">
          <a:xfrm>
            <a:off x="4571428" y="2564703"/>
            <a:ext cx="2027238" cy="354013"/>
          </a:xfrm>
          <a:prstGeom prst="rect">
            <a:avLst/>
          </a:prstGeom>
          <a:solidFill>
            <a:schemeClr val="accent6">
              <a:lumMod val="40000"/>
              <a:lumOff val="60000"/>
            </a:schemeClr>
          </a:solidFill>
          <a:ln w="9525">
            <a:noFill/>
            <a:miter lim="800000"/>
            <a:headEnd/>
            <a:tailEnd/>
          </a:ln>
        </p:spPr>
        <p:txBody>
          <a:bodyPr lIns="76164" tIns="38080" rIns="76164" bIns="38080">
            <a:spAutoFit/>
          </a:bodyPr>
          <a:lstStyle/>
          <a:p>
            <a:pPr algn="ctr" defTabSz="762000" eaLnBrk="1" fontAlgn="auto" hangingPunct="1">
              <a:spcBef>
                <a:spcPct val="50000"/>
              </a:spcBef>
              <a:spcAft>
                <a:spcPts val="0"/>
              </a:spcAft>
              <a:defRPr/>
            </a:pPr>
            <a:r>
              <a:rPr lang="en-GB" dirty="0">
                <a:cs typeface="+mn-cs"/>
              </a:rPr>
              <a:t>Don’t dominate</a:t>
            </a:r>
          </a:p>
        </p:txBody>
      </p:sp>
      <p:sp>
        <p:nvSpPr>
          <p:cNvPr id="11" name="Text Box 9"/>
          <p:cNvSpPr txBox="1">
            <a:spLocks noChangeArrowheads="1"/>
          </p:cNvSpPr>
          <p:nvPr/>
        </p:nvSpPr>
        <p:spPr bwMode="auto">
          <a:xfrm>
            <a:off x="5930010" y="3063971"/>
            <a:ext cx="2519363" cy="908050"/>
          </a:xfrm>
          <a:prstGeom prst="rect">
            <a:avLst/>
          </a:prstGeom>
          <a:solidFill>
            <a:schemeClr val="accent6">
              <a:lumMod val="40000"/>
              <a:lumOff val="60000"/>
            </a:schemeClr>
          </a:solidFill>
          <a:ln>
            <a:noFill/>
          </a:ln>
        </p:spPr>
        <p:txBody>
          <a:bodyPr lIns="76164" tIns="38080" rIns="76164" bIns="38080">
            <a:spAutoFit/>
          </a:bodyP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dirty="0">
                <a:latin typeface="+mn-lt"/>
              </a:rPr>
              <a:t>Respect of local customs, languages and experience</a:t>
            </a:r>
          </a:p>
        </p:txBody>
      </p:sp>
      <p:sp>
        <p:nvSpPr>
          <p:cNvPr id="12" name="Text Box 10"/>
          <p:cNvSpPr txBox="1">
            <a:spLocks noChangeArrowheads="1"/>
          </p:cNvSpPr>
          <p:nvPr/>
        </p:nvSpPr>
        <p:spPr bwMode="auto">
          <a:xfrm>
            <a:off x="6352603" y="4141090"/>
            <a:ext cx="2519363" cy="630238"/>
          </a:xfrm>
          <a:prstGeom prst="rect">
            <a:avLst/>
          </a:prstGeom>
          <a:solidFill>
            <a:schemeClr val="accent6">
              <a:lumMod val="40000"/>
              <a:lumOff val="60000"/>
            </a:schemeClr>
          </a:solidFill>
          <a:ln w="9525">
            <a:noFill/>
            <a:miter lim="800000"/>
            <a:headEnd/>
            <a:tailEnd/>
          </a:ln>
        </p:spPr>
        <p:txBody>
          <a:bodyPr lIns="76164" tIns="38080" rIns="76164" bIns="38080">
            <a:spAutoFit/>
          </a:bodyPr>
          <a:lstStyle/>
          <a:p>
            <a:pPr algn="ctr" defTabSz="762000" eaLnBrk="1" fontAlgn="auto" hangingPunct="1">
              <a:spcBef>
                <a:spcPct val="50000"/>
              </a:spcBef>
              <a:spcAft>
                <a:spcPts val="0"/>
              </a:spcAft>
              <a:defRPr/>
            </a:pPr>
            <a:r>
              <a:rPr lang="en-GB" dirty="0">
                <a:solidFill>
                  <a:schemeClr val="bg2">
                    <a:lumMod val="25000"/>
                  </a:schemeClr>
                </a:solidFill>
                <a:cs typeface="+mn-cs"/>
              </a:rPr>
              <a:t>Believe in people and their abilities</a:t>
            </a:r>
          </a:p>
        </p:txBody>
      </p:sp>
      <p:sp>
        <p:nvSpPr>
          <p:cNvPr id="13" name="Text Box 11"/>
          <p:cNvSpPr txBox="1">
            <a:spLocks noChangeArrowheads="1"/>
          </p:cNvSpPr>
          <p:nvPr/>
        </p:nvSpPr>
        <p:spPr bwMode="auto">
          <a:xfrm>
            <a:off x="332803" y="3302890"/>
            <a:ext cx="2520950" cy="908050"/>
          </a:xfrm>
          <a:prstGeom prst="rect">
            <a:avLst/>
          </a:prstGeom>
          <a:solidFill>
            <a:schemeClr val="accent6">
              <a:lumMod val="40000"/>
              <a:lumOff val="60000"/>
            </a:schemeClr>
          </a:solidFill>
          <a:ln w="9525">
            <a:noFill/>
            <a:miter lim="800000"/>
            <a:headEnd/>
            <a:tailEnd/>
          </a:ln>
        </p:spPr>
        <p:txBody>
          <a:bodyPr lIns="76164" tIns="38080" rIns="76164" bIns="38080">
            <a:spAutoFit/>
          </a:bodyPr>
          <a:lstStyle/>
          <a:p>
            <a:pPr algn="ctr" defTabSz="762000" eaLnBrk="1" fontAlgn="auto" hangingPunct="1">
              <a:spcBef>
                <a:spcPct val="50000"/>
              </a:spcBef>
              <a:spcAft>
                <a:spcPts val="0"/>
              </a:spcAft>
              <a:defRPr/>
            </a:pPr>
            <a:r>
              <a:rPr lang="en-GB" dirty="0">
                <a:cs typeface="+mn-cs"/>
              </a:rPr>
              <a:t>Promote a process of learning, </a:t>
            </a:r>
            <a:br>
              <a:rPr lang="en-GB" dirty="0">
                <a:cs typeface="+mn-cs"/>
              </a:rPr>
            </a:br>
            <a:r>
              <a:rPr lang="en-GB" dirty="0">
                <a:cs typeface="+mn-cs"/>
              </a:rPr>
              <a:t>changing and action</a:t>
            </a:r>
          </a:p>
        </p:txBody>
      </p:sp>
      <p:sp>
        <p:nvSpPr>
          <p:cNvPr id="14" name="Text Box 12"/>
          <p:cNvSpPr txBox="1">
            <a:spLocks noChangeArrowheads="1"/>
          </p:cNvSpPr>
          <p:nvPr/>
        </p:nvSpPr>
        <p:spPr bwMode="auto">
          <a:xfrm>
            <a:off x="6200203" y="5284090"/>
            <a:ext cx="2643188" cy="630238"/>
          </a:xfrm>
          <a:prstGeom prst="rect">
            <a:avLst/>
          </a:prstGeom>
          <a:solidFill>
            <a:schemeClr val="accent6">
              <a:lumMod val="40000"/>
              <a:lumOff val="60000"/>
            </a:schemeClr>
          </a:solidFill>
          <a:ln>
            <a:noFill/>
          </a:ln>
        </p:spPr>
        <p:txBody>
          <a:bodyPr lIns="76164" tIns="38080" rIns="76164" bIns="38080">
            <a:spAutoFit/>
          </a:bodyP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dirty="0">
                <a:latin typeface="+mn-lt"/>
              </a:rPr>
              <a:t>Allow all people to be heard</a:t>
            </a:r>
          </a:p>
        </p:txBody>
      </p:sp>
      <p:sp>
        <p:nvSpPr>
          <p:cNvPr id="15" name="Text Box 13"/>
          <p:cNvSpPr txBox="1">
            <a:spLocks noChangeArrowheads="1"/>
          </p:cNvSpPr>
          <p:nvPr/>
        </p:nvSpPr>
        <p:spPr bwMode="auto">
          <a:xfrm>
            <a:off x="332803" y="4750690"/>
            <a:ext cx="2520950" cy="630238"/>
          </a:xfrm>
          <a:prstGeom prst="rect">
            <a:avLst/>
          </a:prstGeom>
          <a:solidFill>
            <a:schemeClr val="accent6">
              <a:lumMod val="40000"/>
              <a:lumOff val="60000"/>
            </a:schemeClr>
          </a:solidFill>
          <a:ln>
            <a:noFill/>
          </a:ln>
        </p:spPr>
        <p:txBody>
          <a:bodyPr lIns="76164" tIns="38080" rIns="76164" bIns="38080">
            <a:spAutoFit/>
          </a:bodyP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dirty="0">
                <a:latin typeface="+mn-lt"/>
              </a:rPr>
              <a:t>Listen and build rapport and trust</a:t>
            </a:r>
          </a:p>
        </p:txBody>
      </p:sp>
      <p:sp>
        <p:nvSpPr>
          <p:cNvPr id="16" name="Text Box 14"/>
          <p:cNvSpPr txBox="1">
            <a:spLocks noChangeArrowheads="1"/>
          </p:cNvSpPr>
          <p:nvPr/>
        </p:nvSpPr>
        <p:spPr bwMode="auto">
          <a:xfrm>
            <a:off x="1113377" y="5823679"/>
            <a:ext cx="2520950" cy="354013"/>
          </a:xfrm>
          <a:prstGeom prst="rect">
            <a:avLst/>
          </a:prstGeom>
          <a:solidFill>
            <a:schemeClr val="accent6">
              <a:lumMod val="40000"/>
              <a:lumOff val="60000"/>
            </a:schemeClr>
          </a:solidFill>
          <a:ln>
            <a:noFill/>
          </a:ln>
        </p:spPr>
        <p:txBody>
          <a:bodyPr lIns="76164" tIns="38080" rIns="76164" bIns="38080">
            <a:spAutoFit/>
          </a:bodyP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dirty="0">
                <a:latin typeface="+mn-lt"/>
              </a:rPr>
              <a:t>Work with stakeholders</a:t>
            </a:r>
          </a:p>
        </p:txBody>
      </p:sp>
      <p:sp>
        <p:nvSpPr>
          <p:cNvPr id="17" name="Text Box 15"/>
          <p:cNvSpPr txBox="1">
            <a:spLocks noChangeArrowheads="1"/>
          </p:cNvSpPr>
          <p:nvPr/>
        </p:nvSpPr>
        <p:spPr bwMode="auto">
          <a:xfrm>
            <a:off x="4054522" y="5876067"/>
            <a:ext cx="1728787" cy="354012"/>
          </a:xfrm>
          <a:prstGeom prst="rect">
            <a:avLst/>
          </a:prstGeom>
          <a:solidFill>
            <a:schemeClr val="accent6">
              <a:lumMod val="40000"/>
              <a:lumOff val="60000"/>
            </a:schemeClr>
          </a:solidFill>
          <a:ln>
            <a:noFill/>
          </a:ln>
        </p:spPr>
        <p:txBody>
          <a:bodyPr lIns="76164" tIns="38080" rIns="76164" bIns="38080">
            <a:spAutoFit/>
          </a:bodyP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dirty="0">
                <a:latin typeface="+mn-lt"/>
              </a:rPr>
              <a:t>Be flexible</a:t>
            </a:r>
          </a:p>
        </p:txBody>
      </p:sp>
    </p:spTree>
    <p:extLst>
      <p:ext uri="{BB962C8B-B14F-4D97-AF65-F5344CB8AC3E}">
        <p14:creationId xmlns:p14="http://schemas.microsoft.com/office/powerpoint/2010/main" val="1422199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Aim of participatory approaches</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7</a:t>
            </a:fld>
            <a:endParaRPr lang="en-GB" dirty="0"/>
          </a:p>
        </p:txBody>
      </p:sp>
      <p:pic>
        <p:nvPicPr>
          <p:cNvPr id="8" name="Picture 5" descr="pict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8560" y="2328478"/>
            <a:ext cx="2039779" cy="13767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6" descr="pict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9120" y="5139967"/>
            <a:ext cx="3359690" cy="11970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7" descr="pict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3324" y="3782134"/>
            <a:ext cx="3195796" cy="1376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158274" y="3879532"/>
            <a:ext cx="2706687" cy="44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6161" tIns="38078" rIns="76161" bIns="38078">
            <a:spAutoFit/>
          </a:bodyP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1" dirty="0">
                <a:solidFill>
                  <a:schemeClr val="accent6">
                    <a:lumMod val="75000"/>
                  </a:schemeClr>
                </a:solidFill>
                <a:latin typeface="+mn-lt"/>
              </a:rPr>
              <a:t>Empowerment</a:t>
            </a:r>
          </a:p>
        </p:txBody>
      </p:sp>
      <p:sp>
        <p:nvSpPr>
          <p:cNvPr id="12" name="Text Box 9"/>
          <p:cNvSpPr txBox="1">
            <a:spLocks noChangeArrowheads="1"/>
          </p:cNvSpPr>
          <p:nvPr/>
        </p:nvSpPr>
        <p:spPr bwMode="auto">
          <a:xfrm>
            <a:off x="166211" y="4649470"/>
            <a:ext cx="2706688" cy="44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6161" tIns="38078" rIns="76161" bIns="38078">
            <a:spAutoFit/>
          </a:bodyP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1" dirty="0">
                <a:solidFill>
                  <a:schemeClr val="accent6">
                    <a:lumMod val="75000"/>
                  </a:schemeClr>
                </a:solidFill>
                <a:latin typeface="+mn-lt"/>
              </a:rPr>
              <a:t>Ownership</a:t>
            </a:r>
          </a:p>
        </p:txBody>
      </p:sp>
      <p:sp>
        <p:nvSpPr>
          <p:cNvPr id="13" name="Text Box 10"/>
          <p:cNvSpPr txBox="1">
            <a:spLocks noChangeArrowheads="1"/>
          </p:cNvSpPr>
          <p:nvPr/>
        </p:nvSpPr>
        <p:spPr bwMode="auto">
          <a:xfrm>
            <a:off x="3582829" y="5560794"/>
            <a:ext cx="3028950" cy="44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6161" tIns="38078" rIns="76161" bIns="38078">
            <a:spAutoFit/>
          </a:bodyP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1" dirty="0">
                <a:solidFill>
                  <a:schemeClr val="accent6">
                    <a:lumMod val="75000"/>
                  </a:schemeClr>
                </a:solidFill>
                <a:latin typeface="+mn-lt"/>
              </a:rPr>
              <a:t>Group trust</a:t>
            </a:r>
          </a:p>
        </p:txBody>
      </p:sp>
      <p:sp>
        <p:nvSpPr>
          <p:cNvPr id="14" name="Text Box 11"/>
          <p:cNvSpPr txBox="1">
            <a:spLocks noChangeArrowheads="1"/>
          </p:cNvSpPr>
          <p:nvPr/>
        </p:nvSpPr>
        <p:spPr bwMode="auto">
          <a:xfrm>
            <a:off x="7131431" y="2652316"/>
            <a:ext cx="1588516" cy="81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6161" tIns="38078" rIns="76161" bIns="38078">
            <a:spAutoFit/>
          </a:bodyP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1" dirty="0">
                <a:solidFill>
                  <a:schemeClr val="accent6">
                    <a:lumMod val="75000"/>
                  </a:schemeClr>
                </a:solidFill>
                <a:latin typeface="+mn-lt"/>
              </a:rPr>
              <a:t>Identify trade-offs</a:t>
            </a:r>
          </a:p>
        </p:txBody>
      </p:sp>
      <p:pic>
        <p:nvPicPr>
          <p:cNvPr id="15" name="Picture 12" descr="pict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0277" y="2283065"/>
            <a:ext cx="1796812" cy="12729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13"/>
          <p:cNvSpPr>
            <a:spLocks noChangeArrowheads="1"/>
          </p:cNvSpPr>
          <p:nvPr/>
        </p:nvSpPr>
        <p:spPr bwMode="auto">
          <a:xfrm>
            <a:off x="2165038" y="2533040"/>
            <a:ext cx="2172732" cy="81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6161" tIns="38078" rIns="76161" bIns="38078">
            <a:spAutoFit/>
          </a:bodyP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hlink"/>
              </a:buClr>
              <a:buSzPct val="60000"/>
              <a:buFont typeface="Myriad Pro" pitchFamily="34" charset="0"/>
              <a:buNone/>
            </a:pPr>
            <a:r>
              <a:rPr lang="en-GB" altLang="en-US" sz="2400" b="1" dirty="0">
                <a:solidFill>
                  <a:schemeClr val="accent6">
                    <a:lumMod val="75000"/>
                  </a:schemeClr>
                </a:solidFill>
                <a:latin typeface="+mn-lt"/>
              </a:rPr>
              <a:t>Agree on issues and solutions</a:t>
            </a:r>
          </a:p>
        </p:txBody>
      </p:sp>
      <p:sp>
        <p:nvSpPr>
          <p:cNvPr id="17" name="TextBox 18"/>
          <p:cNvSpPr txBox="1">
            <a:spLocks noChangeArrowheads="1"/>
          </p:cNvSpPr>
          <p:nvPr/>
        </p:nvSpPr>
        <p:spPr bwMode="auto">
          <a:xfrm>
            <a:off x="169386" y="4260532"/>
            <a:ext cx="255538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chemeClr val="accent6">
                    <a:lumMod val="75000"/>
                  </a:schemeClr>
                </a:solidFill>
                <a:latin typeface="+mn-lt"/>
              </a:rPr>
              <a:t>Awareness raising </a:t>
            </a:r>
            <a:endParaRPr lang="th-TH" altLang="en-US" sz="2400" b="1">
              <a:solidFill>
                <a:schemeClr val="accent6">
                  <a:lumMod val="75000"/>
                </a:schemeClr>
              </a:solidFill>
              <a:latin typeface="+mn-lt"/>
            </a:endParaRPr>
          </a:p>
        </p:txBody>
      </p:sp>
    </p:spTree>
    <p:extLst>
      <p:ext uri="{BB962C8B-B14F-4D97-AF65-F5344CB8AC3E}">
        <p14:creationId xmlns:p14="http://schemas.microsoft.com/office/powerpoint/2010/main" val="1418978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Facilitating stakeholder input</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8</a:t>
            </a:fld>
            <a:endParaRPr lang="en-GB" dirty="0"/>
          </a:p>
        </p:txBody>
      </p:sp>
      <p:sp>
        <p:nvSpPr>
          <p:cNvPr id="8" name="Content Placeholder 2"/>
          <p:cNvSpPr>
            <a:spLocks noGrp="1"/>
          </p:cNvSpPr>
          <p:nvPr>
            <p:ph sz="half" idx="1"/>
          </p:nvPr>
        </p:nvSpPr>
        <p:spPr bwMode="auto">
          <a:xfrm>
            <a:off x="-845820" y="1993514"/>
            <a:ext cx="4424363" cy="48148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r" eaLnBrk="1" hangingPunct="1">
              <a:lnSpc>
                <a:spcPct val="200000"/>
              </a:lnSpc>
              <a:buClr>
                <a:srgbClr val="2F1AD2"/>
              </a:buClr>
              <a:buSzPct val="150000"/>
              <a:buFont typeface="Arial" panose="020B0604020202020204" pitchFamily="34" charset="0"/>
              <a:buNone/>
            </a:pPr>
            <a:r>
              <a:rPr lang="en-GB" altLang="en-US" sz="2400" dirty="0"/>
              <a:t>Meetings</a:t>
            </a:r>
          </a:p>
          <a:p>
            <a:pPr marL="0" indent="0" algn="r" eaLnBrk="1" hangingPunct="1">
              <a:lnSpc>
                <a:spcPct val="200000"/>
              </a:lnSpc>
              <a:buClr>
                <a:srgbClr val="2F1AD2"/>
              </a:buClr>
              <a:buSzPct val="150000"/>
              <a:buFont typeface="Arial" panose="020B0604020202020204" pitchFamily="34" charset="0"/>
              <a:buNone/>
            </a:pPr>
            <a:r>
              <a:rPr lang="en-GB" altLang="en-US" sz="2400" dirty="0"/>
              <a:t>Workshops</a:t>
            </a:r>
          </a:p>
          <a:p>
            <a:pPr marL="0" indent="0" algn="r" eaLnBrk="1" hangingPunct="1">
              <a:lnSpc>
                <a:spcPct val="200000"/>
              </a:lnSpc>
              <a:buClr>
                <a:srgbClr val="2F1AD2"/>
              </a:buClr>
              <a:buSzPct val="150000"/>
              <a:buFont typeface="Arial" panose="020B0604020202020204" pitchFamily="34" charset="0"/>
              <a:buNone/>
            </a:pPr>
            <a:r>
              <a:rPr lang="en-GB" altLang="en-US" sz="2400" dirty="0"/>
              <a:t>Focus group discussions </a:t>
            </a:r>
          </a:p>
          <a:p>
            <a:pPr marL="0" indent="0" algn="r" eaLnBrk="1" hangingPunct="1">
              <a:lnSpc>
                <a:spcPct val="200000"/>
              </a:lnSpc>
              <a:buClr>
                <a:srgbClr val="2F1AD2"/>
              </a:buClr>
              <a:buSzPct val="150000"/>
              <a:buFont typeface="Arial" panose="020B0604020202020204" pitchFamily="34" charset="0"/>
              <a:buNone/>
            </a:pPr>
            <a:r>
              <a:rPr lang="en-GB" altLang="en-US" sz="2400" dirty="0"/>
              <a:t>Interviews</a:t>
            </a:r>
          </a:p>
          <a:p>
            <a:pPr marL="0" indent="0" algn="r" eaLnBrk="1" hangingPunct="1">
              <a:lnSpc>
                <a:spcPct val="200000"/>
              </a:lnSpc>
              <a:buClr>
                <a:srgbClr val="2F1AD2"/>
              </a:buClr>
              <a:buSzPct val="150000"/>
              <a:buFont typeface="Arial" panose="020B0604020202020204" pitchFamily="34" charset="0"/>
              <a:buNone/>
            </a:pPr>
            <a:r>
              <a:rPr lang="en-GB" altLang="en-US" sz="2400" dirty="0"/>
              <a:t>Questionnaires/surveys</a:t>
            </a:r>
            <a:endParaRPr lang="en-GB" altLang="en-US" sz="2400" dirty="0">
              <a:cs typeface="Calibri"/>
            </a:endParaRPr>
          </a:p>
        </p:txBody>
      </p:sp>
      <p:sp>
        <p:nvSpPr>
          <p:cNvPr id="9" name="Content Placeholder 3"/>
          <p:cNvSpPr txBox="1">
            <a:spLocks/>
          </p:cNvSpPr>
          <p:nvPr/>
        </p:nvSpPr>
        <p:spPr bwMode="auto">
          <a:xfrm>
            <a:off x="4361180" y="1986315"/>
            <a:ext cx="5561013" cy="437384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GB" altLang="en-US" sz="2400" dirty="0"/>
              <a:t>Many people involved</a:t>
            </a:r>
          </a:p>
          <a:p>
            <a:pPr marL="0" indent="0">
              <a:lnSpc>
                <a:spcPct val="200000"/>
              </a:lnSpc>
              <a:buFont typeface="Arial" panose="020B0604020202020204" pitchFamily="34" charset="0"/>
              <a:buNone/>
            </a:pPr>
            <a:r>
              <a:rPr lang="en-GB" altLang="en-US" sz="2400" dirty="0"/>
              <a:t>Smaller group - technical issues</a:t>
            </a:r>
          </a:p>
          <a:p>
            <a:pPr marL="0" indent="0">
              <a:lnSpc>
                <a:spcPct val="200000"/>
              </a:lnSpc>
              <a:buFont typeface="Arial" panose="020B0604020202020204" pitchFamily="34" charset="0"/>
              <a:buNone/>
            </a:pPr>
            <a:r>
              <a:rPr lang="en-GB" altLang="en-US" sz="2400" dirty="0"/>
              <a:t>Small group - specific issues</a:t>
            </a:r>
          </a:p>
          <a:p>
            <a:pPr marL="0" indent="0">
              <a:lnSpc>
                <a:spcPct val="200000"/>
              </a:lnSpc>
              <a:buFont typeface="Arial" panose="020B0604020202020204" pitchFamily="34" charset="0"/>
              <a:buNone/>
            </a:pPr>
            <a:r>
              <a:rPr lang="en-GB" altLang="en-US" sz="2400" dirty="0"/>
              <a:t>In-depth views of selected people</a:t>
            </a:r>
          </a:p>
          <a:p>
            <a:pPr marL="0" indent="0">
              <a:lnSpc>
                <a:spcPct val="200000"/>
              </a:lnSpc>
              <a:buNone/>
            </a:pPr>
            <a:r>
              <a:rPr lang="en-GB" altLang="en-US" sz="2400" dirty="0"/>
              <a:t>Diverse views with large numbers</a:t>
            </a:r>
            <a:endParaRPr lang="en-GB" altLang="en-US" sz="2400" dirty="0">
              <a:cs typeface="Calibri"/>
            </a:endParaRPr>
          </a:p>
        </p:txBody>
      </p:sp>
      <p:sp>
        <p:nvSpPr>
          <p:cNvPr id="10" name="Right Arrow 9"/>
          <p:cNvSpPr/>
          <p:nvPr/>
        </p:nvSpPr>
        <p:spPr>
          <a:xfrm>
            <a:off x="3610293" y="2343501"/>
            <a:ext cx="685800" cy="331788"/>
          </a:xfrm>
          <a:prstGeom prst="rightArrow">
            <a:avLst>
              <a:gd name="adj1" fmla="val 50000"/>
              <a:gd name="adj2" fmla="val 50000"/>
            </a:avLst>
          </a:prstGeom>
          <a:solidFill>
            <a:srgbClr val="008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p>
        </p:txBody>
      </p:sp>
      <p:sp>
        <p:nvSpPr>
          <p:cNvPr id="11" name="Right Arrow 10"/>
          <p:cNvSpPr/>
          <p:nvPr/>
        </p:nvSpPr>
        <p:spPr>
          <a:xfrm>
            <a:off x="3610293" y="3144590"/>
            <a:ext cx="685800" cy="331788"/>
          </a:xfrm>
          <a:prstGeom prst="rightArrow">
            <a:avLst>
              <a:gd name="adj1" fmla="val 50000"/>
              <a:gd name="adj2" fmla="val 50000"/>
            </a:avLst>
          </a:prstGeom>
          <a:solidFill>
            <a:srgbClr val="008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p>
        </p:txBody>
      </p:sp>
      <p:sp>
        <p:nvSpPr>
          <p:cNvPr id="12" name="Right Arrow 11"/>
          <p:cNvSpPr/>
          <p:nvPr/>
        </p:nvSpPr>
        <p:spPr>
          <a:xfrm>
            <a:off x="3651092" y="4066924"/>
            <a:ext cx="685800" cy="331788"/>
          </a:xfrm>
          <a:prstGeom prst="rightArrow">
            <a:avLst>
              <a:gd name="adj1" fmla="val 50000"/>
              <a:gd name="adj2" fmla="val 50000"/>
            </a:avLst>
          </a:prstGeom>
          <a:solidFill>
            <a:srgbClr val="008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p>
        </p:txBody>
      </p:sp>
      <p:sp>
        <p:nvSpPr>
          <p:cNvPr id="13" name="Right Arrow 12"/>
          <p:cNvSpPr/>
          <p:nvPr/>
        </p:nvSpPr>
        <p:spPr>
          <a:xfrm>
            <a:off x="3675380" y="5735072"/>
            <a:ext cx="685800" cy="331787"/>
          </a:xfrm>
          <a:prstGeom prst="rightArrow">
            <a:avLst>
              <a:gd name="adj1" fmla="val 50000"/>
              <a:gd name="adj2" fmla="val 50000"/>
            </a:avLst>
          </a:prstGeom>
          <a:solidFill>
            <a:srgbClr val="008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p>
        </p:txBody>
      </p:sp>
      <p:sp>
        <p:nvSpPr>
          <p:cNvPr id="14" name="Right Arrow 13"/>
          <p:cNvSpPr/>
          <p:nvPr/>
        </p:nvSpPr>
        <p:spPr>
          <a:xfrm>
            <a:off x="3626803" y="4864661"/>
            <a:ext cx="685800" cy="331788"/>
          </a:xfrm>
          <a:prstGeom prst="rightArrow">
            <a:avLst>
              <a:gd name="adj1" fmla="val 50000"/>
              <a:gd name="adj2" fmla="val 50000"/>
            </a:avLst>
          </a:prstGeom>
          <a:solidFill>
            <a:srgbClr val="008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652626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354102"/>
            <a:ext cx="9144000" cy="5075386"/>
          </a:xfrm>
          <a:prstGeom prst="rect">
            <a:avLst/>
          </a:prstGeom>
          <a:solidFill>
            <a:srgbClr val="FAE6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628650" y="1542440"/>
            <a:ext cx="7886700" cy="753473"/>
          </a:xfrm>
        </p:spPr>
        <p:txBody>
          <a:bodyPr>
            <a:normAutofit/>
          </a:bodyPr>
          <a:lstStyle/>
          <a:p>
            <a:r>
              <a:rPr lang="en-US" altLang="en-US" dirty="0"/>
              <a:t>Activity:  In your groups</a:t>
            </a:r>
          </a:p>
        </p:txBody>
      </p:sp>
      <p:sp>
        <p:nvSpPr>
          <p:cNvPr id="7" name="Content Placeholder 6"/>
          <p:cNvSpPr>
            <a:spLocks noGrp="1"/>
          </p:cNvSpPr>
          <p:nvPr>
            <p:ph idx="1"/>
          </p:nvPr>
        </p:nvSpPr>
        <p:spPr>
          <a:xfrm>
            <a:off x="628650" y="2498651"/>
            <a:ext cx="7886700" cy="3916437"/>
          </a:xfrm>
        </p:spPr>
        <p:txBody>
          <a:bodyPr>
            <a:normAutofit/>
          </a:bodyPr>
          <a:lstStyle/>
          <a:p>
            <a:pPr marL="411163" indent="-411163" defTabSz="1096963">
              <a:buNone/>
            </a:pPr>
            <a:endParaRPr lang="en-GB" altLang="en-US" dirty="0">
              <a:solidFill>
                <a:schemeClr val="bg2">
                  <a:lumMod val="10000"/>
                </a:schemeClr>
              </a:solidFill>
            </a:endParaRPr>
          </a:p>
          <a:p>
            <a:pPr marL="411163" indent="-411163" defTabSz="1096963">
              <a:buNone/>
            </a:pPr>
            <a:r>
              <a:rPr lang="en-GB" altLang="en-US" sz="3600" dirty="0">
                <a:solidFill>
                  <a:schemeClr val="bg2">
                    <a:lumMod val="10000"/>
                  </a:schemeClr>
                </a:solidFill>
              </a:rPr>
              <a:t>Group A: draw a very </a:t>
            </a:r>
            <a:r>
              <a:rPr lang="en-GB" altLang="en-US" sz="3600" b="1" dirty="0">
                <a:solidFill>
                  <a:schemeClr val="accent6">
                    <a:lumMod val="75000"/>
                  </a:schemeClr>
                </a:solidFill>
                <a:ea typeface="Myriad Pro" pitchFamily="34" charset="0"/>
                <a:cs typeface="Myriad Pro" pitchFamily="34" charset="0"/>
              </a:rPr>
              <a:t>GOOD</a:t>
            </a:r>
            <a:r>
              <a:rPr lang="en-GB" altLang="en-US" sz="3600" dirty="0">
                <a:solidFill>
                  <a:schemeClr val="bg2">
                    <a:lumMod val="10000"/>
                  </a:schemeClr>
                </a:solidFill>
              </a:rPr>
              <a:t> facilitator!</a:t>
            </a:r>
          </a:p>
          <a:p>
            <a:pPr marL="411163" indent="-411163" defTabSz="1096963">
              <a:buNone/>
            </a:pPr>
            <a:endParaRPr lang="en-GB" altLang="en-US" sz="3600" dirty="0">
              <a:solidFill>
                <a:schemeClr val="bg2">
                  <a:lumMod val="10000"/>
                </a:schemeClr>
              </a:solidFill>
            </a:endParaRPr>
          </a:p>
          <a:p>
            <a:pPr marL="411163" indent="-411163" defTabSz="1096963">
              <a:buNone/>
            </a:pPr>
            <a:r>
              <a:rPr lang="en-GB" altLang="en-US" sz="3600" dirty="0">
                <a:solidFill>
                  <a:schemeClr val="bg2">
                    <a:lumMod val="10000"/>
                  </a:schemeClr>
                </a:solidFill>
              </a:rPr>
              <a:t>Group B: draw a very </a:t>
            </a:r>
            <a:r>
              <a:rPr lang="en-GB" altLang="en-US" sz="3600" b="1" dirty="0">
                <a:solidFill>
                  <a:srgbClr val="FF0000"/>
                </a:solidFill>
                <a:ea typeface="Myriad Pro" pitchFamily="34" charset="0"/>
                <a:cs typeface="Myriad Pro" pitchFamily="34" charset="0"/>
              </a:rPr>
              <a:t>BAD</a:t>
            </a:r>
            <a:r>
              <a:rPr lang="en-GB" altLang="en-US" sz="3600" dirty="0">
                <a:solidFill>
                  <a:schemeClr val="bg2">
                    <a:lumMod val="10000"/>
                  </a:schemeClr>
                </a:solidFill>
              </a:rPr>
              <a:t> facilitator!</a:t>
            </a:r>
          </a:p>
          <a:p>
            <a:pPr marL="411163" indent="-411163" defTabSz="1096963">
              <a:buNone/>
            </a:pPr>
            <a:endParaRPr lang="en-GB" altLang="en-US" sz="3600" dirty="0">
              <a:solidFill>
                <a:schemeClr val="bg2">
                  <a:lumMod val="10000"/>
                </a:schemeClr>
              </a:solidFill>
            </a:endParaRPr>
          </a:p>
          <a:p>
            <a:pPr marL="411163" indent="-411163" algn="ctr" defTabSz="1096963">
              <a:buNone/>
            </a:pPr>
            <a:r>
              <a:rPr lang="en-GB" altLang="en-US" sz="3600" b="1" dirty="0">
                <a:solidFill>
                  <a:schemeClr val="bg2">
                    <a:lumMod val="10000"/>
                  </a:schemeClr>
                </a:solidFill>
              </a:rPr>
              <a:t>No words or writing allowed!</a:t>
            </a:r>
          </a:p>
          <a:p>
            <a:pPr marL="0" indent="0">
              <a:buNone/>
            </a:pPr>
            <a:endParaRPr lang="en-GB" dirty="0">
              <a:solidFill>
                <a:schemeClr val="bg2">
                  <a:lumMod val="10000"/>
                </a:schemeClr>
              </a:solidFill>
            </a:endParaRPr>
          </a:p>
        </p:txBody>
      </p:sp>
      <p:sp>
        <p:nvSpPr>
          <p:cNvPr id="4" name="Slide Number Placeholder 3"/>
          <p:cNvSpPr>
            <a:spLocks noGrp="1"/>
          </p:cNvSpPr>
          <p:nvPr>
            <p:ph type="sldNum" sz="quarter" idx="12"/>
          </p:nvPr>
        </p:nvSpPr>
        <p:spPr/>
        <p:txBody>
          <a:bodyPr/>
          <a:lstStyle/>
          <a:p>
            <a:fld id="{9C9FB744-6D96-42AD-8134-B53D5656793E}" type="slidenum">
              <a:rPr lang="en-GB" smtClean="0"/>
              <a:pPr/>
              <a:t>9</a:t>
            </a:fld>
            <a:endParaRPr lang="en-GB" dirty="0"/>
          </a:p>
        </p:txBody>
      </p:sp>
    </p:spTree>
    <p:extLst>
      <p:ext uri="{BB962C8B-B14F-4D97-AF65-F5344CB8AC3E}">
        <p14:creationId xmlns:p14="http://schemas.microsoft.com/office/powerpoint/2010/main" val="4000680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460</TotalTime>
  <Words>2151</Words>
  <Application>Microsoft Office PowerPoint</Application>
  <PresentationFormat>On-screen Show (4:3)</PresentationFormat>
  <Paragraphs>228</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Cambria</vt:lpstr>
      <vt:lpstr>Myriad Pro</vt:lpstr>
      <vt:lpstr>Wingdings</vt:lpstr>
      <vt:lpstr>Office Theme</vt:lpstr>
      <vt:lpstr>Session 9 EAFm Startup B: Engage stakeholders</vt:lpstr>
      <vt:lpstr>PowerPoint Presentation</vt:lpstr>
      <vt:lpstr>Session objectives</vt:lpstr>
      <vt:lpstr>Engaging stakeholders</vt:lpstr>
      <vt:lpstr>Participation</vt:lpstr>
      <vt:lpstr>Key principles of participation</vt:lpstr>
      <vt:lpstr>Aim of participatory approaches</vt:lpstr>
      <vt:lpstr>Facilitating stakeholder input</vt:lpstr>
      <vt:lpstr>Activity:  In your groups</vt:lpstr>
      <vt:lpstr>EAFm involves …</vt:lpstr>
      <vt:lpstr>Co-management …</vt:lpstr>
      <vt:lpstr>Degrees of power sharing</vt:lpstr>
      <vt:lpstr>Key elements of co-management:</vt:lpstr>
      <vt:lpstr>Example: Cambodian Fish Refuges </vt:lpstr>
      <vt:lpstr>Preparing stakeholders to actively engage:</vt:lpstr>
      <vt:lpstr>Preparing stakeholders to actively engage (cont.):</vt:lpstr>
      <vt:lpstr>Assess stakeholder interest and commitment</vt:lpstr>
      <vt:lpstr>Key messages</vt:lpstr>
      <vt:lpstr>Active listening in threes</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FungeSmith, Simon (FIAF)</dc:creator>
  <cp:lastModifiedBy>Administrator 1</cp:lastModifiedBy>
  <cp:revision>131</cp:revision>
  <dcterms:created xsi:type="dcterms:W3CDTF">2018-07-03T11:34:35Z</dcterms:created>
  <dcterms:modified xsi:type="dcterms:W3CDTF">2020-01-05T17:31:21Z</dcterms:modified>
</cp:coreProperties>
</file>